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5.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23"/>
  </p:notesMasterIdLst>
  <p:sldIdLst>
    <p:sldId id="256" r:id="rId2"/>
    <p:sldId id="450" r:id="rId3"/>
    <p:sldId id="473" r:id="rId4"/>
    <p:sldId id="469" r:id="rId5"/>
    <p:sldId id="484" r:id="rId6"/>
    <p:sldId id="462" r:id="rId7"/>
    <p:sldId id="467" r:id="rId8"/>
    <p:sldId id="485" r:id="rId9"/>
    <p:sldId id="483" r:id="rId10"/>
    <p:sldId id="445" r:id="rId11"/>
    <p:sldId id="470" r:id="rId12"/>
    <p:sldId id="472" r:id="rId13"/>
    <p:sldId id="410" r:id="rId14"/>
    <p:sldId id="411" r:id="rId15"/>
    <p:sldId id="471" r:id="rId16"/>
    <p:sldId id="466" r:id="rId17"/>
    <p:sldId id="480" r:id="rId18"/>
    <p:sldId id="481" r:id="rId19"/>
    <p:sldId id="482" r:id="rId20"/>
    <p:sldId id="428" r:id="rId21"/>
    <p:sldId id="42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ang Raelene" initials="HR" lastIdx="4" clrIdx="0">
    <p:extLst>
      <p:ext uri="{19B8F6BF-5375-455C-9EA6-DF929625EA0E}">
        <p15:presenceInfo xmlns:p15="http://schemas.microsoft.com/office/powerpoint/2012/main" userId="1840dcd7c76d7f2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718" autoAdjust="0"/>
    <p:restoredTop sz="95921"/>
  </p:normalViewPr>
  <p:slideViewPr>
    <p:cSldViewPr snapToGrid="0">
      <p:cViewPr varScale="1">
        <p:scale>
          <a:sx n="86" d="100"/>
          <a:sy n="86" d="100"/>
        </p:scale>
        <p:origin x="802" y="5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pr9\Desktop\G28-Research%20data\&#24037;&#20316;&#31807;1.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pr9\Desktop\G28-Research%20data\&#24037;&#20316;&#31807;1.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dirty="0"/>
              <a:t>Balanced</a:t>
            </a:r>
            <a:r>
              <a:rPr lang="en-US" baseline="0" dirty="0"/>
              <a:t> Dataset</a:t>
            </a:r>
            <a:endParaRPr lang="en-US" dirty="0"/>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stacked"/>
        <c:varyColors val="0"/>
        <c:ser>
          <c:idx val="0"/>
          <c:order val="0"/>
          <c:tx>
            <c:strRef>
              <c:f>Sheet1!$B$1</c:f>
              <c:strCache>
                <c:ptCount val="1"/>
                <c:pt idx="0">
                  <c:v>Original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Successful</c:v>
                </c:pt>
                <c:pt idx="1">
                  <c:v>Unsuccessful</c:v>
                </c:pt>
              </c:strCache>
            </c:strRef>
          </c:cat>
          <c:val>
            <c:numRef>
              <c:f>Sheet1!$B$2:$B$3</c:f>
              <c:numCache>
                <c:formatCode>General</c:formatCode>
                <c:ptCount val="2"/>
                <c:pt idx="0">
                  <c:v>1760</c:v>
                </c:pt>
                <c:pt idx="1">
                  <c:v>3387</c:v>
                </c:pt>
              </c:numCache>
            </c:numRef>
          </c:val>
          <c:extLst>
            <c:ext xmlns:c16="http://schemas.microsoft.com/office/drawing/2014/chart" uri="{C3380CC4-5D6E-409C-BE32-E72D297353CC}">
              <c16:uniqueId val="{00000000-2423-C248-8024-31621FC7330C}"/>
            </c:ext>
          </c:extLst>
        </c:ser>
        <c:ser>
          <c:idx val="1"/>
          <c:order val="1"/>
          <c:tx>
            <c:strRef>
              <c:f>Sheet1!$C$1</c:f>
              <c:strCache>
                <c:ptCount val="1"/>
                <c:pt idx="0">
                  <c:v>Duplicate</c:v>
                </c:pt>
              </c:strCache>
            </c:strRef>
          </c:tx>
          <c:spPr>
            <a:solidFill>
              <a:schemeClr val="accent3"/>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4-2423-C248-8024-31621FC7330C}"/>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Successful</c:v>
                </c:pt>
                <c:pt idx="1">
                  <c:v>Unsuccessful</c:v>
                </c:pt>
              </c:strCache>
            </c:strRef>
          </c:cat>
          <c:val>
            <c:numRef>
              <c:f>Sheet1!$C$2:$C$3</c:f>
              <c:numCache>
                <c:formatCode>General</c:formatCode>
                <c:ptCount val="2"/>
                <c:pt idx="0">
                  <c:v>1760</c:v>
                </c:pt>
                <c:pt idx="1">
                  <c:v>0</c:v>
                </c:pt>
              </c:numCache>
            </c:numRef>
          </c:val>
          <c:extLst>
            <c:ext xmlns:c16="http://schemas.microsoft.com/office/drawing/2014/chart" uri="{C3380CC4-5D6E-409C-BE32-E72D297353CC}">
              <c16:uniqueId val="{00000001-2423-C248-8024-31621FC7330C}"/>
            </c:ext>
          </c:extLst>
        </c:ser>
        <c:dLbls>
          <c:dLblPos val="ctr"/>
          <c:showLegendKey val="0"/>
          <c:showVal val="1"/>
          <c:showCatName val="0"/>
          <c:showSerName val="0"/>
          <c:showPercent val="0"/>
          <c:showBubbleSize val="0"/>
        </c:dLbls>
        <c:gapWidth val="80"/>
        <c:overlap val="100"/>
        <c:axId val="1749814431"/>
        <c:axId val="1821355551"/>
      </c:barChart>
      <c:catAx>
        <c:axId val="1749814431"/>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821355551"/>
        <c:crosses val="autoZero"/>
        <c:auto val="1"/>
        <c:lblAlgn val="ctr"/>
        <c:lblOffset val="100"/>
        <c:noMultiLvlLbl val="0"/>
      </c:catAx>
      <c:valAx>
        <c:axId val="1821355551"/>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749814431"/>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dirty="0"/>
              <a:t>Original</a:t>
            </a:r>
            <a:r>
              <a:rPr lang="en-US" baseline="0" dirty="0"/>
              <a:t> Dataset</a:t>
            </a:r>
            <a:endParaRPr lang="en-US" dirty="0"/>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stacked"/>
        <c:varyColors val="0"/>
        <c:ser>
          <c:idx val="0"/>
          <c:order val="0"/>
          <c:tx>
            <c:strRef>
              <c:f>Sheet1!$B$1</c:f>
              <c:strCache>
                <c:ptCount val="1"/>
                <c:pt idx="0">
                  <c:v>Original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Successful</c:v>
                </c:pt>
                <c:pt idx="1">
                  <c:v>Unsuccessful</c:v>
                </c:pt>
              </c:strCache>
            </c:strRef>
          </c:cat>
          <c:val>
            <c:numRef>
              <c:f>Sheet1!$B$2:$B$3</c:f>
              <c:numCache>
                <c:formatCode>General</c:formatCode>
                <c:ptCount val="2"/>
                <c:pt idx="0">
                  <c:v>1760</c:v>
                </c:pt>
                <c:pt idx="1">
                  <c:v>3387</c:v>
                </c:pt>
              </c:numCache>
            </c:numRef>
          </c:val>
          <c:extLst>
            <c:ext xmlns:c16="http://schemas.microsoft.com/office/drawing/2014/chart" uri="{C3380CC4-5D6E-409C-BE32-E72D297353CC}">
              <c16:uniqueId val="{00000000-AC40-0446-8E2D-50DF824F36EC}"/>
            </c:ext>
          </c:extLst>
        </c:ser>
        <c:dLbls>
          <c:dLblPos val="ctr"/>
          <c:showLegendKey val="0"/>
          <c:showVal val="1"/>
          <c:showCatName val="0"/>
          <c:showSerName val="0"/>
          <c:showPercent val="0"/>
          <c:showBubbleSize val="0"/>
        </c:dLbls>
        <c:gapWidth val="80"/>
        <c:overlap val="100"/>
        <c:axId val="1749814431"/>
        <c:axId val="1821355551"/>
      </c:barChart>
      <c:catAx>
        <c:axId val="1749814431"/>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821355551"/>
        <c:crosses val="autoZero"/>
        <c:auto val="1"/>
        <c:lblAlgn val="ctr"/>
        <c:lblOffset val="100"/>
        <c:noMultiLvlLbl val="0"/>
      </c:catAx>
      <c:valAx>
        <c:axId val="1821355551"/>
        <c:scaling>
          <c:orientation val="minMax"/>
          <c:max val="4000"/>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749814431"/>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spc="0" baseline="0">
                <a:solidFill>
                  <a:schemeClr val="tx1">
                    <a:lumMod val="65000"/>
                    <a:lumOff val="35000"/>
                  </a:schemeClr>
                </a:solidFill>
                <a:latin typeface="+mn-lt"/>
                <a:ea typeface="+mn-ea"/>
                <a:cs typeface="+mn-cs"/>
              </a:defRPr>
            </a:pPr>
            <a:r>
              <a:rPr lang="en-US" b="1"/>
              <a:t>Evaluation Methods</a:t>
            </a:r>
          </a:p>
        </c:rich>
      </c:tx>
      <c:overlay val="0"/>
      <c:spPr>
        <a:noFill/>
        <a:ln>
          <a:noFill/>
        </a:ln>
        <a:effectLst/>
      </c:spPr>
      <c:txPr>
        <a:bodyPr rot="0" spcFirstLastPara="1" vertOverflow="ellipsis" vert="horz" wrap="square" anchor="ctr" anchorCtr="1"/>
        <a:lstStyle/>
        <a:p>
          <a:pPr>
            <a:defRPr sz="1862"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Base</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 score</c:v>
                </c:pt>
              </c:strCache>
            </c:strRef>
          </c:cat>
          <c:val>
            <c:numRef>
              <c:f>Sheet1!$B$2:$B$5</c:f>
              <c:numCache>
                <c:formatCode>0.00</c:formatCode>
                <c:ptCount val="4"/>
                <c:pt idx="0">
                  <c:v>0.67030000000000001</c:v>
                </c:pt>
                <c:pt idx="1">
                  <c:v>0.54549999999999998</c:v>
                </c:pt>
                <c:pt idx="2">
                  <c:v>0.56040000000000001</c:v>
                </c:pt>
                <c:pt idx="3">
                  <c:v>0.55279999999999996</c:v>
                </c:pt>
              </c:numCache>
            </c:numRef>
          </c:val>
          <c:extLst>
            <c:ext xmlns:c16="http://schemas.microsoft.com/office/drawing/2014/chart" uri="{C3380CC4-5D6E-409C-BE32-E72D297353CC}">
              <c16:uniqueId val="{00000000-107D-B948-AAF6-9D85E97A6962}"/>
            </c:ext>
          </c:extLst>
        </c:ser>
        <c:ser>
          <c:idx val="1"/>
          <c:order val="1"/>
          <c:tx>
            <c:strRef>
              <c:f>Sheet1!$C$1</c:f>
              <c:strCache>
                <c:ptCount val="1"/>
                <c:pt idx="0">
                  <c:v>Base + special-feature</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 score</c:v>
                </c:pt>
              </c:strCache>
            </c:strRef>
          </c:cat>
          <c:val>
            <c:numRef>
              <c:f>Sheet1!$C$2:$C$5</c:f>
              <c:numCache>
                <c:formatCode>0.00</c:formatCode>
                <c:ptCount val="4"/>
                <c:pt idx="0">
                  <c:v>0.73450000000000004</c:v>
                </c:pt>
                <c:pt idx="1">
                  <c:v>0.63639999999999997</c:v>
                </c:pt>
                <c:pt idx="2">
                  <c:v>0.64670000000000005</c:v>
                </c:pt>
                <c:pt idx="3">
                  <c:v>0.64149999999999996</c:v>
                </c:pt>
              </c:numCache>
            </c:numRef>
          </c:val>
          <c:extLst>
            <c:ext xmlns:c16="http://schemas.microsoft.com/office/drawing/2014/chart" uri="{C3380CC4-5D6E-409C-BE32-E72D297353CC}">
              <c16:uniqueId val="{00000001-107D-B948-AAF6-9D85E97A6962}"/>
            </c:ext>
          </c:extLst>
        </c:ser>
        <c:ser>
          <c:idx val="2"/>
          <c:order val="2"/>
          <c:tx>
            <c:strRef>
              <c:f>Sheet1!$D$1</c:f>
              <c:strCache>
                <c:ptCount val="1"/>
                <c:pt idx="0">
                  <c:v>Base + cross-features</c:v>
                </c:pt>
              </c:strCache>
            </c:strRef>
          </c:tx>
          <c:spPr>
            <a:solidFill>
              <a:srgbClr val="FFC000"/>
            </a:solidFill>
            <a:ln>
              <a:noFill/>
            </a:ln>
            <a:effectLst/>
          </c:spPr>
          <c:invertIfNegative val="0"/>
          <c:dLbls>
            <c:delete val="1"/>
          </c:dLbls>
          <c:cat>
            <c:strRef>
              <c:f>Sheet1!$A$2:$A$5</c:f>
              <c:strCache>
                <c:ptCount val="4"/>
                <c:pt idx="0">
                  <c:v>Accuracy</c:v>
                </c:pt>
                <c:pt idx="1">
                  <c:v>Precision</c:v>
                </c:pt>
                <c:pt idx="2">
                  <c:v>Recall</c:v>
                </c:pt>
                <c:pt idx="3">
                  <c:v>F1 score</c:v>
                </c:pt>
              </c:strCache>
            </c:strRef>
          </c:cat>
          <c:val>
            <c:numRef>
              <c:f>Sheet1!$D$2:$D$5</c:f>
              <c:numCache>
                <c:formatCode>0.00</c:formatCode>
                <c:ptCount val="4"/>
                <c:pt idx="0">
                  <c:v>0.67600000000000005</c:v>
                </c:pt>
                <c:pt idx="1">
                  <c:v>0.57750000000000001</c:v>
                </c:pt>
                <c:pt idx="2">
                  <c:v>0.56540000000000001</c:v>
                </c:pt>
                <c:pt idx="3">
                  <c:v>0.57140000000000002</c:v>
                </c:pt>
              </c:numCache>
            </c:numRef>
          </c:val>
          <c:extLst>
            <c:ext xmlns:c16="http://schemas.microsoft.com/office/drawing/2014/chart" uri="{C3380CC4-5D6E-409C-BE32-E72D297353CC}">
              <c16:uniqueId val="{00000002-107D-B948-AAF6-9D85E97A6962}"/>
            </c:ext>
          </c:extLst>
        </c:ser>
        <c:ser>
          <c:idx val="3"/>
          <c:order val="3"/>
          <c:tx>
            <c:strRef>
              <c:f>Sheet1!$E$1</c:f>
              <c:strCache>
                <c:ptCount val="1"/>
                <c:pt idx="0">
                  <c:v>Base + special-feature
+ cross-features</c:v>
                </c:pt>
              </c:strCache>
            </c:strRef>
          </c:tx>
          <c:spPr>
            <a:solidFill>
              <a:srgbClr val="FF0000"/>
            </a:solidFill>
            <a:ln>
              <a:noFill/>
            </a:ln>
            <a:effectLst/>
          </c:spPr>
          <c:invertIfNegative val="0"/>
          <c:dLbls>
            <c:delete val="1"/>
          </c:dLbls>
          <c:cat>
            <c:strRef>
              <c:f>Sheet1!$A$2:$A$5</c:f>
              <c:strCache>
                <c:ptCount val="4"/>
                <c:pt idx="0">
                  <c:v>Accuracy</c:v>
                </c:pt>
                <c:pt idx="1">
                  <c:v>Precision</c:v>
                </c:pt>
                <c:pt idx="2">
                  <c:v>Recall</c:v>
                </c:pt>
                <c:pt idx="3">
                  <c:v>F1 score</c:v>
                </c:pt>
              </c:strCache>
            </c:strRef>
          </c:cat>
          <c:val>
            <c:numRef>
              <c:f>Sheet1!$E$2:$E$5</c:f>
              <c:numCache>
                <c:formatCode>0.00</c:formatCode>
                <c:ptCount val="4"/>
                <c:pt idx="0">
                  <c:v>0.67879999999999996</c:v>
                </c:pt>
                <c:pt idx="1">
                  <c:v>0.5736</c:v>
                </c:pt>
                <c:pt idx="2">
                  <c:v>0.56910000000000005</c:v>
                </c:pt>
                <c:pt idx="3">
                  <c:v>0.57130000000000003</c:v>
                </c:pt>
              </c:numCache>
            </c:numRef>
          </c:val>
          <c:extLst>
            <c:ext xmlns:c16="http://schemas.microsoft.com/office/drawing/2014/chart" uri="{C3380CC4-5D6E-409C-BE32-E72D297353CC}">
              <c16:uniqueId val="{00000004-107D-B948-AAF6-9D85E97A6962}"/>
            </c:ext>
          </c:extLst>
        </c:ser>
        <c:dLbls>
          <c:dLblPos val="outEnd"/>
          <c:showLegendKey val="0"/>
          <c:showVal val="1"/>
          <c:showCatName val="0"/>
          <c:showSerName val="0"/>
          <c:showPercent val="0"/>
          <c:showBubbleSize val="0"/>
        </c:dLbls>
        <c:gapWidth val="219"/>
        <c:overlap val="-27"/>
        <c:axId val="222691663"/>
        <c:axId val="222693295"/>
      </c:barChart>
      <c:catAx>
        <c:axId val="2226916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22693295"/>
        <c:crosses val="autoZero"/>
        <c:auto val="1"/>
        <c:lblAlgn val="ctr"/>
        <c:lblOffset val="100"/>
        <c:noMultiLvlLbl val="0"/>
      </c:catAx>
      <c:valAx>
        <c:axId val="222693295"/>
        <c:scaling>
          <c:orientation val="minMax"/>
          <c:min val="0.5"/>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22691663"/>
        <c:crosses val="autoZero"/>
        <c:crossBetween val="between"/>
      </c:valAx>
      <c:spPr>
        <a:noFill/>
        <a:ln>
          <a:noFill/>
        </a:ln>
        <a:effectLst/>
      </c:spPr>
    </c:plotArea>
    <c:legend>
      <c:legendPos val="b"/>
      <c:layout>
        <c:manualLayout>
          <c:xMode val="edge"/>
          <c:yMode val="edge"/>
          <c:x val="1.3295061627230808E-2"/>
          <c:y val="0.8330034822003799"/>
          <c:w val="0.939857756357239"/>
          <c:h val="0.16059930315694987"/>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2">
        <a:lumMod val="90000"/>
        <a:alpha val="15000"/>
      </a:schemeClr>
    </a:soli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en-AU"/>
              <a:t>Evaluation Methods</a:t>
            </a:r>
          </a:p>
        </c:rich>
      </c:tx>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8739783812285798E-2"/>
          <c:y val="0.13106336981489"/>
          <c:w val="0.94126021618771405"/>
          <c:h val="0.57941261725244519"/>
        </c:manualLayout>
      </c:layout>
      <c:barChart>
        <c:barDir val="col"/>
        <c:grouping val="clustered"/>
        <c:varyColors val="0"/>
        <c:ser>
          <c:idx val="0"/>
          <c:order val="0"/>
          <c:tx>
            <c:strRef>
              <c:f>svm!$B$1</c:f>
              <c:strCache>
                <c:ptCount val="1"/>
                <c:pt idx="0">
                  <c:v>Base</c:v>
                </c:pt>
              </c:strCache>
            </c:strRef>
          </c:tx>
          <c:spPr>
            <a:solidFill>
              <a:srgbClr val="00B0F0"/>
            </a:solidFill>
            <a:ln>
              <a:noFill/>
            </a:ln>
            <a:effectLst/>
          </c:spPr>
          <c:invertIfNegative val="0"/>
          <c:dLbls>
            <c:delete val="1"/>
          </c:dLbls>
          <c:cat>
            <c:strRef>
              <c:f>svm!$A$2:$A$5</c:f>
              <c:strCache>
                <c:ptCount val="4"/>
                <c:pt idx="0">
                  <c:v>Accuracy</c:v>
                </c:pt>
                <c:pt idx="1">
                  <c:v>Precision</c:v>
                </c:pt>
                <c:pt idx="2">
                  <c:v>Recall</c:v>
                </c:pt>
                <c:pt idx="3">
                  <c:v>F1-Score</c:v>
                </c:pt>
              </c:strCache>
            </c:strRef>
          </c:cat>
          <c:val>
            <c:numRef>
              <c:f>svm!$B$2:$B$5</c:f>
              <c:numCache>
                <c:formatCode>General</c:formatCode>
                <c:ptCount val="4"/>
                <c:pt idx="0">
                  <c:v>0.62107000000000001</c:v>
                </c:pt>
                <c:pt idx="1">
                  <c:v>1</c:v>
                </c:pt>
                <c:pt idx="2">
                  <c:v>0.48560799999999998</c:v>
                </c:pt>
                <c:pt idx="3">
                  <c:v>0.65375000000000005</c:v>
                </c:pt>
              </c:numCache>
            </c:numRef>
          </c:val>
          <c:extLst>
            <c:ext xmlns:c16="http://schemas.microsoft.com/office/drawing/2014/chart" uri="{C3380CC4-5D6E-409C-BE32-E72D297353CC}">
              <c16:uniqueId val="{00000000-85E9-1442-B3BD-1A1C0D833C82}"/>
            </c:ext>
          </c:extLst>
        </c:ser>
        <c:ser>
          <c:idx val="2"/>
          <c:order val="1"/>
          <c:tx>
            <c:strRef>
              <c:f>svm!$D$1</c:f>
              <c:strCache>
                <c:ptCount val="1"/>
                <c:pt idx="0">
                  <c:v>Base+cross-features</c:v>
                </c:pt>
              </c:strCache>
            </c:strRef>
          </c:tx>
          <c:spPr>
            <a:solidFill>
              <a:srgbClr val="FFC000"/>
            </a:solidFill>
            <a:ln>
              <a:noFill/>
            </a:ln>
            <a:effectLst/>
          </c:spPr>
          <c:invertIfNegative val="0"/>
          <c:dLbls>
            <c:delete val="1"/>
          </c:dLbls>
          <c:cat>
            <c:strRef>
              <c:f>svm!$A$2:$A$5</c:f>
              <c:strCache>
                <c:ptCount val="4"/>
                <c:pt idx="0">
                  <c:v>Accuracy</c:v>
                </c:pt>
                <c:pt idx="1">
                  <c:v>Precision</c:v>
                </c:pt>
                <c:pt idx="2">
                  <c:v>Recall</c:v>
                </c:pt>
                <c:pt idx="3">
                  <c:v>F1-Score</c:v>
                </c:pt>
              </c:strCache>
            </c:strRef>
          </c:cat>
          <c:val>
            <c:numRef>
              <c:f>svm!$D$2:$D$5</c:f>
              <c:numCache>
                <c:formatCode>General</c:formatCode>
                <c:ptCount val="4"/>
                <c:pt idx="0">
                  <c:v>0.62107000000000001</c:v>
                </c:pt>
                <c:pt idx="1">
                  <c:v>1</c:v>
                </c:pt>
                <c:pt idx="2">
                  <c:v>0.48560799999999998</c:v>
                </c:pt>
                <c:pt idx="3">
                  <c:v>0.65375000000000005</c:v>
                </c:pt>
              </c:numCache>
            </c:numRef>
          </c:val>
          <c:extLst>
            <c:ext xmlns:c16="http://schemas.microsoft.com/office/drawing/2014/chart" uri="{C3380CC4-5D6E-409C-BE32-E72D297353CC}">
              <c16:uniqueId val="{00000001-85E9-1442-B3BD-1A1C0D833C82}"/>
            </c:ext>
          </c:extLst>
        </c:ser>
        <c:ser>
          <c:idx val="1"/>
          <c:order val="2"/>
          <c:tx>
            <c:strRef>
              <c:f>svm!$C$1</c:f>
              <c:strCache>
                <c:ptCount val="1"/>
                <c:pt idx="0">
                  <c:v>Base+special-features</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svm!$A$2:$A$5</c:f>
              <c:strCache>
                <c:ptCount val="4"/>
                <c:pt idx="0">
                  <c:v>Accuracy</c:v>
                </c:pt>
                <c:pt idx="1">
                  <c:v>Precision</c:v>
                </c:pt>
                <c:pt idx="2">
                  <c:v>Recall</c:v>
                </c:pt>
                <c:pt idx="3">
                  <c:v>F1-Score</c:v>
                </c:pt>
              </c:strCache>
            </c:strRef>
          </c:cat>
          <c:val>
            <c:numRef>
              <c:f>svm!$C$2:$C$5</c:f>
              <c:numCache>
                <c:formatCode>General</c:formatCode>
                <c:ptCount val="4"/>
                <c:pt idx="0">
                  <c:v>0.62107000000000001</c:v>
                </c:pt>
                <c:pt idx="1">
                  <c:v>1</c:v>
                </c:pt>
                <c:pt idx="2">
                  <c:v>0.48560799999999998</c:v>
                </c:pt>
                <c:pt idx="3">
                  <c:v>0.65375000000000005</c:v>
                </c:pt>
              </c:numCache>
            </c:numRef>
          </c:val>
          <c:extLst>
            <c:ext xmlns:c16="http://schemas.microsoft.com/office/drawing/2014/chart" uri="{C3380CC4-5D6E-409C-BE32-E72D297353CC}">
              <c16:uniqueId val="{00000002-85E9-1442-B3BD-1A1C0D833C82}"/>
            </c:ext>
          </c:extLst>
        </c:ser>
        <c:ser>
          <c:idx val="3"/>
          <c:order val="3"/>
          <c:tx>
            <c:strRef>
              <c:f>svm!$E$1</c:f>
              <c:strCache>
                <c:ptCount val="1"/>
                <c:pt idx="0">
                  <c:v>Base+special-feature+cross-features</c:v>
                </c:pt>
              </c:strCache>
            </c:strRef>
          </c:tx>
          <c:spPr>
            <a:solidFill>
              <a:srgbClr val="FF0000"/>
            </a:solidFill>
            <a:ln>
              <a:noFill/>
            </a:ln>
            <a:effectLst/>
          </c:spPr>
          <c:invertIfNegative val="0"/>
          <c:dPt>
            <c:idx val="2"/>
            <c:invertIfNegative val="0"/>
            <c:bubble3D val="0"/>
            <c:extLst>
              <c:ext xmlns:c16="http://schemas.microsoft.com/office/drawing/2014/chart" uri="{C3380CC4-5D6E-409C-BE32-E72D297353CC}">
                <c16:uniqueId val="{00000003-85E9-1442-B3BD-1A1C0D833C82}"/>
              </c:ext>
            </c:extLst>
          </c:dPt>
          <c:dPt>
            <c:idx val="3"/>
            <c:invertIfNegative val="0"/>
            <c:bubble3D val="0"/>
            <c:extLst>
              <c:ext xmlns:c16="http://schemas.microsoft.com/office/drawing/2014/chart" uri="{C3380CC4-5D6E-409C-BE32-E72D297353CC}">
                <c16:uniqueId val="{00000004-85E9-1442-B3BD-1A1C0D833C82}"/>
              </c:ext>
            </c:extLst>
          </c:dPt>
          <c:dLbls>
            <c:delete val="1"/>
          </c:dLbls>
          <c:cat>
            <c:strRef>
              <c:f>svm!$A$2:$A$5</c:f>
              <c:strCache>
                <c:ptCount val="4"/>
                <c:pt idx="0">
                  <c:v>Accuracy</c:v>
                </c:pt>
                <c:pt idx="1">
                  <c:v>Precision</c:v>
                </c:pt>
                <c:pt idx="2">
                  <c:v>Recall</c:v>
                </c:pt>
                <c:pt idx="3">
                  <c:v>F1-Score</c:v>
                </c:pt>
              </c:strCache>
            </c:strRef>
          </c:cat>
          <c:val>
            <c:numRef>
              <c:f>svm!$E$2:$E$5</c:f>
              <c:numCache>
                <c:formatCode>General</c:formatCode>
                <c:ptCount val="4"/>
                <c:pt idx="0">
                  <c:v>0.62107000000000001</c:v>
                </c:pt>
                <c:pt idx="1">
                  <c:v>1</c:v>
                </c:pt>
                <c:pt idx="2">
                  <c:v>0.48560799999999998</c:v>
                </c:pt>
                <c:pt idx="3">
                  <c:v>0.65375000000000005</c:v>
                </c:pt>
              </c:numCache>
            </c:numRef>
          </c:val>
          <c:extLst>
            <c:ext xmlns:c16="http://schemas.microsoft.com/office/drawing/2014/chart" uri="{C3380CC4-5D6E-409C-BE32-E72D297353CC}">
              <c16:uniqueId val="{00000005-85E9-1442-B3BD-1A1C0D833C82}"/>
            </c:ext>
          </c:extLst>
        </c:ser>
        <c:dLbls>
          <c:showLegendKey val="0"/>
          <c:showVal val="1"/>
          <c:showCatName val="0"/>
          <c:showSerName val="0"/>
          <c:showPercent val="0"/>
          <c:showBubbleSize val="0"/>
        </c:dLbls>
        <c:gapWidth val="219"/>
        <c:overlap val="-27"/>
        <c:axId val="491492003"/>
        <c:axId val="456892686"/>
      </c:barChart>
      <c:catAx>
        <c:axId val="491492003"/>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crossAx val="456892686"/>
        <c:crosses val="autoZero"/>
        <c:auto val="1"/>
        <c:lblAlgn val="ctr"/>
        <c:lblOffset val="100"/>
        <c:noMultiLvlLbl val="0"/>
      </c:catAx>
      <c:valAx>
        <c:axId val="45689268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crossAx val="491492003"/>
        <c:crosses val="autoZero"/>
        <c:crossBetween val="between"/>
      </c:valAx>
      <c:spPr>
        <a:noFill/>
        <a:ln w="25400">
          <a:noFill/>
        </a:ln>
        <a:effectLst/>
      </c:spPr>
    </c:plotArea>
    <c:legend>
      <c:legendPos val="b"/>
      <c:layout>
        <c:manualLayout>
          <c:xMode val="edge"/>
          <c:yMode val="edge"/>
          <c:x val="0.20535462061327028"/>
          <c:y val="0.76480648796974637"/>
          <c:w val="0.58929075877345938"/>
          <c:h val="0.23519353699824413"/>
        </c:manualLayou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2">
        <a:lumMod val="90000"/>
        <a:alpha val="15000"/>
      </a:schemeClr>
    </a:solidFill>
    <a:ln>
      <a:noFill/>
    </a:ln>
    <a:effectLst/>
  </c:spPr>
  <c:txPr>
    <a:bodyPr/>
    <a:lstStyle/>
    <a:p>
      <a:pPr>
        <a:defRPr lang="zh-CN"/>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en-US"/>
              <a:t>Evaluation Methods</a:t>
            </a:r>
          </a:p>
        </c:rich>
      </c:tx>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7640293541236796E-2"/>
          <c:y val="0.14417473293545299"/>
          <c:w val="0.93235970645876298"/>
          <c:h val="0.57735569677994103"/>
        </c:manualLayout>
      </c:layout>
      <c:barChart>
        <c:barDir val="col"/>
        <c:grouping val="clustered"/>
        <c:varyColors val="0"/>
        <c:ser>
          <c:idx val="0"/>
          <c:order val="0"/>
          <c:tx>
            <c:strRef>
              <c:f>Random!$B$1</c:f>
              <c:strCache>
                <c:ptCount val="1"/>
                <c:pt idx="0">
                  <c:v>Base</c:v>
                </c:pt>
              </c:strCache>
            </c:strRef>
          </c:tx>
          <c:spPr>
            <a:solidFill>
              <a:srgbClr val="00B0F0"/>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lang="zh-CN" sz="105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Random!$A$2:$A$6</c:f>
              <c:strCache>
                <c:ptCount val="4"/>
                <c:pt idx="0">
                  <c:v>Accuracy</c:v>
                </c:pt>
                <c:pt idx="1">
                  <c:v>Precision</c:v>
                </c:pt>
                <c:pt idx="2">
                  <c:v>Recall</c:v>
                </c:pt>
                <c:pt idx="3">
                  <c:v>F1-Score</c:v>
                </c:pt>
              </c:strCache>
              <c:extLst/>
            </c:strRef>
          </c:cat>
          <c:val>
            <c:numRef>
              <c:f>Random!$B$2:$B$6</c:f>
              <c:numCache>
                <c:formatCode>General</c:formatCode>
                <c:ptCount val="4"/>
                <c:pt idx="0">
                  <c:v>0.83173399999999997</c:v>
                </c:pt>
                <c:pt idx="1">
                  <c:v>0.86170210000000003</c:v>
                </c:pt>
                <c:pt idx="2">
                  <c:v>0.80539700000000003</c:v>
                </c:pt>
                <c:pt idx="3">
                  <c:v>0.83259899999999998</c:v>
                </c:pt>
              </c:numCache>
              <c:extLst/>
            </c:numRef>
          </c:val>
          <c:extLst>
            <c:ext xmlns:c16="http://schemas.microsoft.com/office/drawing/2014/chart" uri="{C3380CC4-5D6E-409C-BE32-E72D297353CC}">
              <c16:uniqueId val="{00000000-D4F3-1C46-ACC0-E97E39AEC6C8}"/>
            </c:ext>
          </c:extLst>
        </c:ser>
        <c:ser>
          <c:idx val="2"/>
          <c:order val="1"/>
          <c:tx>
            <c:strRef>
              <c:f>Random!$D$1</c:f>
              <c:strCache>
                <c:ptCount val="1"/>
                <c:pt idx="0">
                  <c:v>Base+cross-features</c:v>
                </c:pt>
              </c:strCache>
            </c:strRef>
          </c:tx>
          <c:spPr>
            <a:solidFill>
              <a:srgbClr val="FFC000"/>
            </a:solidFill>
            <a:ln>
              <a:noFill/>
            </a:ln>
            <a:effectLst/>
          </c:spPr>
          <c:invertIfNegative val="0"/>
          <c:dLbls>
            <c:delete val="1"/>
          </c:dLbls>
          <c:cat>
            <c:strRef>
              <c:f>Random!$A$2:$A$6</c:f>
              <c:strCache>
                <c:ptCount val="4"/>
                <c:pt idx="0">
                  <c:v>Accuracy</c:v>
                </c:pt>
                <c:pt idx="1">
                  <c:v>Precision</c:v>
                </c:pt>
                <c:pt idx="2">
                  <c:v>Recall</c:v>
                </c:pt>
                <c:pt idx="3">
                  <c:v>F1-Score</c:v>
                </c:pt>
              </c:strCache>
              <c:extLst/>
            </c:strRef>
          </c:cat>
          <c:val>
            <c:numRef>
              <c:f>Random!$D$2:$D$6</c:f>
              <c:numCache>
                <c:formatCode>General</c:formatCode>
                <c:ptCount val="4"/>
                <c:pt idx="0">
                  <c:v>0.81476000000000004</c:v>
                </c:pt>
                <c:pt idx="1">
                  <c:v>0.85410299999999995</c:v>
                </c:pt>
                <c:pt idx="2">
                  <c:v>0.78381999999999996</c:v>
                </c:pt>
                <c:pt idx="3">
                  <c:v>0.81745449999999997</c:v>
                </c:pt>
              </c:numCache>
              <c:extLst/>
            </c:numRef>
          </c:val>
          <c:extLst>
            <c:ext xmlns:c16="http://schemas.microsoft.com/office/drawing/2014/chart" uri="{C3380CC4-5D6E-409C-BE32-E72D297353CC}">
              <c16:uniqueId val="{00000001-D4F3-1C46-ACC0-E97E39AEC6C8}"/>
            </c:ext>
          </c:extLst>
        </c:ser>
        <c:ser>
          <c:idx val="1"/>
          <c:order val="2"/>
          <c:tx>
            <c:strRef>
              <c:f>Random!$C$1</c:f>
              <c:strCache>
                <c:ptCount val="1"/>
                <c:pt idx="0">
                  <c:v>Base+special-features</c:v>
                </c:pt>
              </c:strCache>
            </c:strRef>
          </c:tx>
          <c:spPr>
            <a:solidFill>
              <a:schemeClr val="accent6"/>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Random!$A$2:$A$6</c:f>
              <c:strCache>
                <c:ptCount val="4"/>
                <c:pt idx="0">
                  <c:v>Accuracy</c:v>
                </c:pt>
                <c:pt idx="1">
                  <c:v>Precision</c:v>
                </c:pt>
                <c:pt idx="2">
                  <c:v>Recall</c:v>
                </c:pt>
                <c:pt idx="3">
                  <c:v>F1-Score</c:v>
                </c:pt>
              </c:strCache>
              <c:extLst/>
            </c:strRef>
          </c:cat>
          <c:val>
            <c:numRef>
              <c:f>Random!$C$2:$C$6</c:f>
              <c:numCache>
                <c:formatCode>General</c:formatCode>
                <c:ptCount val="4"/>
                <c:pt idx="0">
                  <c:v>0.84723400000000004</c:v>
                </c:pt>
                <c:pt idx="1">
                  <c:v>0.88449800000000001</c:v>
                </c:pt>
                <c:pt idx="2">
                  <c:v>0.81626900000000002</c:v>
                </c:pt>
                <c:pt idx="3">
                  <c:v>0.84901499999999996</c:v>
                </c:pt>
              </c:numCache>
              <c:extLst/>
            </c:numRef>
          </c:val>
          <c:extLst>
            <c:ext xmlns:c16="http://schemas.microsoft.com/office/drawing/2014/chart" uri="{C3380CC4-5D6E-409C-BE32-E72D297353CC}">
              <c16:uniqueId val="{00000002-D4F3-1C46-ACC0-E97E39AEC6C8}"/>
            </c:ext>
          </c:extLst>
        </c:ser>
        <c:ser>
          <c:idx val="3"/>
          <c:order val="3"/>
          <c:tx>
            <c:strRef>
              <c:f>Random!$E$1</c:f>
              <c:strCache>
                <c:ptCount val="1"/>
                <c:pt idx="0">
                  <c:v>Base+special-feature+cross-features</c:v>
                </c:pt>
              </c:strCache>
            </c:strRef>
          </c:tx>
          <c:spPr>
            <a:solidFill>
              <a:srgbClr val="FF0000"/>
            </a:solidFill>
            <a:ln>
              <a:noFill/>
            </a:ln>
            <a:effectLst/>
          </c:spPr>
          <c:invertIfNegative val="0"/>
          <c:dLbls>
            <c:delete val="1"/>
          </c:dLbls>
          <c:cat>
            <c:strRef>
              <c:f>Random!$A$2:$A$6</c:f>
              <c:strCache>
                <c:ptCount val="4"/>
                <c:pt idx="0">
                  <c:v>Accuracy</c:v>
                </c:pt>
                <c:pt idx="1">
                  <c:v>Precision</c:v>
                </c:pt>
                <c:pt idx="2">
                  <c:v>Recall</c:v>
                </c:pt>
                <c:pt idx="3">
                  <c:v>F1-Score</c:v>
                </c:pt>
              </c:strCache>
              <c:extLst/>
            </c:strRef>
          </c:cat>
          <c:val>
            <c:numRef>
              <c:f>Random!$E$2:$E$6</c:f>
              <c:numCache>
                <c:formatCode>General</c:formatCode>
                <c:ptCount val="4"/>
                <c:pt idx="0">
                  <c:v>0.8472324</c:v>
                </c:pt>
                <c:pt idx="1">
                  <c:v>0.88449800000000001</c:v>
                </c:pt>
                <c:pt idx="2">
                  <c:v>0.81626900000000002</c:v>
                </c:pt>
                <c:pt idx="3">
                  <c:v>0.84901499999999996</c:v>
                </c:pt>
              </c:numCache>
              <c:extLst/>
            </c:numRef>
          </c:val>
          <c:extLst>
            <c:ext xmlns:c16="http://schemas.microsoft.com/office/drawing/2014/chart" uri="{C3380CC4-5D6E-409C-BE32-E72D297353CC}">
              <c16:uniqueId val="{00000003-D4F3-1C46-ACC0-E97E39AEC6C8}"/>
            </c:ext>
          </c:extLst>
        </c:ser>
        <c:dLbls>
          <c:showLegendKey val="0"/>
          <c:showVal val="1"/>
          <c:showCatName val="0"/>
          <c:showSerName val="0"/>
          <c:showPercent val="0"/>
          <c:showBubbleSize val="0"/>
        </c:dLbls>
        <c:gapWidth val="219"/>
        <c:overlap val="-27"/>
        <c:axId val="674320633"/>
        <c:axId val="791861758"/>
      </c:barChart>
      <c:catAx>
        <c:axId val="674320633"/>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crossAx val="791861758"/>
        <c:crosses val="autoZero"/>
        <c:auto val="1"/>
        <c:lblAlgn val="ctr"/>
        <c:lblOffset val="100"/>
        <c:noMultiLvlLbl val="0"/>
      </c:catAx>
      <c:valAx>
        <c:axId val="79186175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crossAx val="674320633"/>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legendEntry>
      <c:legendEntry>
        <c:idx val="2"/>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legendEntry>
      <c:legendEntry>
        <c:idx val="3"/>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2">
        <a:lumMod val="90000"/>
        <a:alpha val="15000"/>
      </a:schemeClr>
    </a:solidFill>
    <a:ln>
      <a:noFill/>
    </a:ln>
    <a:effectLst/>
  </c:spPr>
  <c:txPr>
    <a:bodyPr/>
    <a:lstStyle/>
    <a:p>
      <a:pPr>
        <a:defRPr lang="zh-CN"/>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Evaluation Methods</a:t>
            </a:r>
          </a:p>
        </c:rich>
      </c:tx>
      <c:layout>
        <c:manualLayout>
          <c:xMode val="edge"/>
          <c:yMode val="edge"/>
          <c:x val="0.27210994619480627"/>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Base</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Sheet1!$B$2:$B$5</c:f>
              <c:numCache>
                <c:formatCode>0.000</c:formatCode>
                <c:ptCount val="4"/>
                <c:pt idx="0">
                  <c:v>0.82677</c:v>
                </c:pt>
                <c:pt idx="1">
                  <c:v>0.78134999999999999</c:v>
                </c:pt>
                <c:pt idx="2">
                  <c:v>0.95026999999999995</c:v>
                </c:pt>
                <c:pt idx="3">
                  <c:v>0.85701000000000005</c:v>
                </c:pt>
              </c:numCache>
            </c:numRef>
          </c:val>
          <c:extLst>
            <c:ext xmlns:c16="http://schemas.microsoft.com/office/drawing/2014/chart" uri="{C3380CC4-5D6E-409C-BE32-E72D297353CC}">
              <c16:uniqueId val="{00000000-8523-AE48-BCF8-FB1CA9877203}"/>
            </c:ext>
          </c:extLst>
        </c:ser>
        <c:ser>
          <c:idx val="1"/>
          <c:order val="1"/>
          <c:tx>
            <c:strRef>
              <c:f>Sheet1!$C$1</c:f>
              <c:strCache>
                <c:ptCount val="1"/>
                <c:pt idx="0">
                  <c:v>Base + special-features</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Sheet1!$C$2:$C$5</c:f>
              <c:numCache>
                <c:formatCode>0.000</c:formatCode>
                <c:ptCount val="4"/>
                <c:pt idx="0">
                  <c:v>0.84399000000000002</c:v>
                </c:pt>
                <c:pt idx="1">
                  <c:v>0.79323999999999995</c:v>
                </c:pt>
                <c:pt idx="2">
                  <c:v>0.96808000000000005</c:v>
                </c:pt>
                <c:pt idx="3">
                  <c:v>0.87143000000000004</c:v>
                </c:pt>
              </c:numCache>
            </c:numRef>
          </c:val>
          <c:extLst>
            <c:ext xmlns:c16="http://schemas.microsoft.com/office/drawing/2014/chart" uri="{C3380CC4-5D6E-409C-BE32-E72D297353CC}">
              <c16:uniqueId val="{00000003-8523-AE48-BCF8-FB1CA9877203}"/>
            </c:ext>
          </c:extLst>
        </c:ser>
        <c:dLbls>
          <c:dLblPos val="ctr"/>
          <c:showLegendKey val="0"/>
          <c:showVal val="1"/>
          <c:showCatName val="0"/>
          <c:showSerName val="0"/>
          <c:showPercent val="0"/>
          <c:showBubbleSize val="0"/>
        </c:dLbls>
        <c:gapWidth val="219"/>
        <c:overlap val="-27"/>
        <c:axId val="1873598415"/>
        <c:axId val="1873600047"/>
      </c:barChart>
      <c:catAx>
        <c:axId val="18735984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73600047"/>
        <c:crosses val="autoZero"/>
        <c:auto val="1"/>
        <c:lblAlgn val="ctr"/>
        <c:lblOffset val="100"/>
        <c:noMultiLvlLbl val="0"/>
      </c:catAx>
      <c:valAx>
        <c:axId val="1873600047"/>
        <c:scaling>
          <c:orientation val="minMax"/>
          <c:max val="0.97"/>
          <c:min val="0.76000000000000012"/>
        </c:scaling>
        <c:delete val="0"/>
        <c:axPos val="l"/>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7359841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Oversampling Effect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Original Data</c:v>
                </c:pt>
              </c:strCache>
            </c:strRef>
          </c:tx>
          <c:spPr>
            <a:solidFill>
              <a:srgbClr val="00B0F0"/>
            </a:solidFill>
            <a:ln>
              <a:noFill/>
            </a:ln>
            <a:effectLst/>
          </c:spPr>
          <c:invertIfNegative val="0"/>
          <c:dLbls>
            <c:dLbl>
              <c:idx val="0"/>
              <c:layout>
                <c:manualLayout>
                  <c:x val="-1.0868425725649271E-2"/>
                  <c:y val="2.593486774493766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A55-FA40-90C2-A4AC75D1A22F}"/>
                </c:ext>
              </c:extLst>
            </c:dLbl>
            <c:dLbl>
              <c:idx val="1"/>
              <c:layout>
                <c:manualLayout>
                  <c:x val="-1.0868425725649271E-2"/>
                  <c:y val="1.945115080870317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7A55-FA40-90C2-A4AC75D1A22F}"/>
                </c:ext>
              </c:extLst>
            </c:dLbl>
            <c:dLbl>
              <c:idx val="2"/>
              <c:layout>
                <c:manualLayout>
                  <c:x val="-1.6302638588473906E-2"/>
                  <c:y val="1.296743387246880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7A55-FA40-90C2-A4AC75D1A22F}"/>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Sheet1!$B$2:$B$5</c:f>
              <c:numCache>
                <c:formatCode>General</c:formatCode>
                <c:ptCount val="4"/>
                <c:pt idx="0">
                  <c:v>0.63240706510577105</c:v>
                </c:pt>
                <c:pt idx="1">
                  <c:v>0.50808361937144197</c:v>
                </c:pt>
                <c:pt idx="2">
                  <c:v>0.495805491879237</c:v>
                </c:pt>
                <c:pt idx="3">
                  <c:v>0.49974922170581898</c:v>
                </c:pt>
              </c:numCache>
            </c:numRef>
          </c:val>
          <c:extLst>
            <c:ext xmlns:c16="http://schemas.microsoft.com/office/drawing/2014/chart" uri="{C3380CC4-5D6E-409C-BE32-E72D297353CC}">
              <c16:uniqueId val="{00000000-7A55-FA40-90C2-A4AC75D1A22F}"/>
            </c:ext>
          </c:extLst>
        </c:ser>
        <c:ser>
          <c:idx val="1"/>
          <c:order val="1"/>
          <c:tx>
            <c:strRef>
              <c:f>Sheet1!$C$1</c:f>
              <c:strCache>
                <c:ptCount val="1"/>
                <c:pt idx="0">
                  <c:v>Balanced Data</c:v>
                </c:pt>
              </c:strCache>
            </c:strRef>
          </c:tx>
          <c:spPr>
            <a:solidFill>
              <a:srgbClr val="92D050"/>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Sheet1!$C$2:$C$5</c:f>
              <c:numCache>
                <c:formatCode>General</c:formatCode>
                <c:ptCount val="4"/>
                <c:pt idx="0">
                  <c:v>0.84399000000000002</c:v>
                </c:pt>
                <c:pt idx="1">
                  <c:v>0.79323999999999995</c:v>
                </c:pt>
                <c:pt idx="2">
                  <c:v>0.96808000000000005</c:v>
                </c:pt>
                <c:pt idx="3">
                  <c:v>0.87143000000000004</c:v>
                </c:pt>
              </c:numCache>
            </c:numRef>
          </c:val>
          <c:extLst>
            <c:ext xmlns:c16="http://schemas.microsoft.com/office/drawing/2014/chart" uri="{C3380CC4-5D6E-409C-BE32-E72D297353CC}">
              <c16:uniqueId val="{00000001-7A55-FA40-90C2-A4AC75D1A22F}"/>
            </c:ext>
          </c:extLst>
        </c:ser>
        <c:dLbls>
          <c:dLblPos val="inEnd"/>
          <c:showLegendKey val="0"/>
          <c:showVal val="1"/>
          <c:showCatName val="0"/>
          <c:showSerName val="0"/>
          <c:showPercent val="0"/>
          <c:showBubbleSize val="0"/>
        </c:dLbls>
        <c:gapWidth val="150"/>
        <c:axId val="1179018287"/>
        <c:axId val="1179019919"/>
      </c:barChart>
      <c:catAx>
        <c:axId val="11790182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9019919"/>
        <c:crosses val="autoZero"/>
        <c:auto val="1"/>
        <c:lblAlgn val="ctr"/>
        <c:lblOffset val="100"/>
        <c:noMultiLvlLbl val="0"/>
      </c:catAx>
      <c:valAx>
        <c:axId val="1179019919"/>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9018287"/>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Logistic</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Sheet1!$B$2:$B$5</c:f>
              <c:numCache>
                <c:formatCode>General</c:formatCode>
                <c:ptCount val="4"/>
                <c:pt idx="0">
                  <c:v>0.73450000000000004</c:v>
                </c:pt>
                <c:pt idx="1">
                  <c:v>0.63639999999999997</c:v>
                </c:pt>
                <c:pt idx="2">
                  <c:v>0.64670000000000005</c:v>
                </c:pt>
                <c:pt idx="3">
                  <c:v>0.64149999999999996</c:v>
                </c:pt>
              </c:numCache>
            </c:numRef>
          </c:val>
          <c:smooth val="0"/>
          <c:extLst>
            <c:ext xmlns:c16="http://schemas.microsoft.com/office/drawing/2014/chart" uri="{C3380CC4-5D6E-409C-BE32-E72D297353CC}">
              <c16:uniqueId val="{00000000-4795-D84B-A8D7-DCE87141A6E7}"/>
            </c:ext>
          </c:extLst>
        </c:ser>
        <c:ser>
          <c:idx val="1"/>
          <c:order val="1"/>
          <c:tx>
            <c:strRef>
              <c:f>Sheet1!$C$1</c:f>
              <c:strCache>
                <c:ptCount val="1"/>
                <c:pt idx="0">
                  <c:v>SVM</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dLbls>
            <c:dLbl>
              <c:idx val="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795-D84B-A8D7-DCE87141A6E7}"/>
                </c:ext>
              </c:extLst>
            </c:dLbl>
            <c:dLbl>
              <c:idx val="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795-D84B-A8D7-DCE87141A6E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Sheet1!$C$2:$C$5</c:f>
              <c:numCache>
                <c:formatCode>General</c:formatCode>
                <c:ptCount val="4"/>
                <c:pt idx="0">
                  <c:v>0.62070000000000003</c:v>
                </c:pt>
                <c:pt idx="1">
                  <c:v>0.48560999999999999</c:v>
                </c:pt>
                <c:pt idx="2">
                  <c:v>1</c:v>
                </c:pt>
                <c:pt idx="3">
                  <c:v>0.65375000000000005</c:v>
                </c:pt>
              </c:numCache>
            </c:numRef>
          </c:val>
          <c:smooth val="0"/>
          <c:extLst>
            <c:ext xmlns:c16="http://schemas.microsoft.com/office/drawing/2014/chart" uri="{C3380CC4-5D6E-409C-BE32-E72D297353CC}">
              <c16:uniqueId val="{00000001-4795-D84B-A8D7-DCE87141A6E7}"/>
            </c:ext>
          </c:extLst>
        </c:ser>
        <c:ser>
          <c:idx val="2"/>
          <c:order val="2"/>
          <c:tx>
            <c:strRef>
              <c:f>Sheet1!$D$1</c:f>
              <c:strCache>
                <c:ptCount val="1"/>
                <c:pt idx="0">
                  <c:v>Random Forest</c:v>
                </c:pt>
              </c:strCache>
            </c:strRef>
          </c:tx>
          <c:spPr>
            <a:ln w="28575" cap="rnd">
              <a:solidFill>
                <a:srgbClr val="FFC000"/>
              </a:solidFill>
              <a:round/>
            </a:ln>
            <a:effectLst/>
          </c:spPr>
          <c:marker>
            <c:symbol val="circle"/>
            <c:size val="5"/>
            <c:spPr>
              <a:solidFill>
                <a:schemeClr val="accent4"/>
              </a:solidFill>
              <a:ln w="9525">
                <a:solidFill>
                  <a:schemeClr val="accent4"/>
                </a:solidFill>
              </a:ln>
              <a:effectLst/>
            </c:spPr>
          </c:marker>
          <c:dLbls>
            <c:dLbl>
              <c:idx val="0"/>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4795-D84B-A8D7-DCE87141A6E7}"/>
                </c:ext>
              </c:extLst>
            </c:dLbl>
            <c:dLbl>
              <c:idx val="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795-D84B-A8D7-DCE87141A6E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Sheet1!$D$2:$D$5</c:f>
              <c:numCache>
                <c:formatCode>General</c:formatCode>
                <c:ptCount val="4"/>
                <c:pt idx="0">
                  <c:v>0.84902</c:v>
                </c:pt>
                <c:pt idx="1">
                  <c:v>0.81627000000000005</c:v>
                </c:pt>
                <c:pt idx="2">
                  <c:v>0.88449</c:v>
                </c:pt>
                <c:pt idx="3">
                  <c:v>0.84902</c:v>
                </c:pt>
              </c:numCache>
            </c:numRef>
          </c:val>
          <c:smooth val="0"/>
          <c:extLst>
            <c:ext xmlns:c16="http://schemas.microsoft.com/office/drawing/2014/chart" uri="{C3380CC4-5D6E-409C-BE32-E72D297353CC}">
              <c16:uniqueId val="{00000002-4795-D84B-A8D7-DCE87141A6E7}"/>
            </c:ext>
          </c:extLst>
        </c:ser>
        <c:ser>
          <c:idx val="3"/>
          <c:order val="3"/>
          <c:tx>
            <c:strRef>
              <c:f>Sheet1!$E$1</c:f>
              <c:strCache>
                <c:ptCount val="1"/>
                <c:pt idx="0">
                  <c:v>DNN</c:v>
                </c:pt>
              </c:strCache>
            </c:strRef>
          </c:tx>
          <c:spPr>
            <a:ln w="28575" cap="rnd">
              <a:solidFill>
                <a:srgbClr val="FF0000"/>
              </a:solidFill>
              <a:round/>
            </a:ln>
            <a:effectLst/>
          </c:spPr>
          <c:marker>
            <c:symbol val="circle"/>
            <c:size val="5"/>
            <c:spPr>
              <a:solidFill>
                <a:schemeClr val="accent6">
                  <a:lumMod val="60000"/>
                </a:schemeClr>
              </a:solidFill>
              <a:ln w="9525">
                <a:solidFill>
                  <a:schemeClr val="accent6">
                    <a:lumMod val="60000"/>
                  </a:schemeClr>
                </a:solidFill>
              </a:ln>
              <a:effectLst/>
            </c:spPr>
          </c:marker>
          <c:dLbls>
            <c:dLbl>
              <c:idx val="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795-D84B-A8D7-DCE87141A6E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Sheet1!$E$2:$E$5</c:f>
              <c:numCache>
                <c:formatCode>General</c:formatCode>
                <c:ptCount val="4"/>
                <c:pt idx="0">
                  <c:v>0.84399000000000002</c:v>
                </c:pt>
                <c:pt idx="1">
                  <c:v>0.79323999999999995</c:v>
                </c:pt>
                <c:pt idx="2">
                  <c:v>0.96808000000000005</c:v>
                </c:pt>
                <c:pt idx="3">
                  <c:v>0.87143000000000004</c:v>
                </c:pt>
              </c:numCache>
            </c:numRef>
          </c:val>
          <c:smooth val="0"/>
          <c:extLst>
            <c:ext xmlns:c16="http://schemas.microsoft.com/office/drawing/2014/chart" uri="{C3380CC4-5D6E-409C-BE32-E72D297353CC}">
              <c16:uniqueId val="{00000003-4795-D84B-A8D7-DCE87141A6E7}"/>
            </c:ext>
          </c:extLst>
        </c:ser>
        <c:dLbls>
          <c:dLblPos val="b"/>
          <c:showLegendKey val="0"/>
          <c:showVal val="1"/>
          <c:showCatName val="0"/>
          <c:showSerName val="0"/>
          <c:showPercent val="0"/>
          <c:showBubbleSize val="0"/>
        </c:dLbls>
        <c:marker val="1"/>
        <c:smooth val="0"/>
        <c:axId val="1739773375"/>
        <c:axId val="1405958319"/>
      </c:lineChart>
      <c:catAx>
        <c:axId val="17397733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1405958319"/>
        <c:crosses val="autoZero"/>
        <c:auto val="1"/>
        <c:lblAlgn val="ctr"/>
        <c:lblOffset val="100"/>
        <c:noMultiLvlLbl val="0"/>
      </c:catAx>
      <c:valAx>
        <c:axId val="1405958319"/>
        <c:scaling>
          <c:orientation val="minMax"/>
          <c:max val="1.05"/>
          <c:min val="0.4"/>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3977337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Training Runtimes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Runtimes (per second)</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Logistic</c:v>
                </c:pt>
                <c:pt idx="1">
                  <c:v>SVM</c:v>
                </c:pt>
                <c:pt idx="2">
                  <c:v>Random Forest</c:v>
                </c:pt>
                <c:pt idx="3">
                  <c:v>DNN</c:v>
                </c:pt>
              </c:strCache>
            </c:strRef>
          </c:cat>
          <c:val>
            <c:numRef>
              <c:f>Sheet1!$B$2:$B$5</c:f>
              <c:numCache>
                <c:formatCode>0.00</c:formatCode>
                <c:ptCount val="4"/>
                <c:pt idx="0">
                  <c:v>17.568200000000001</c:v>
                </c:pt>
                <c:pt idx="1">
                  <c:v>2.1877</c:v>
                </c:pt>
                <c:pt idx="2">
                  <c:v>0.80249999999999999</c:v>
                </c:pt>
                <c:pt idx="3">
                  <c:v>844.89</c:v>
                </c:pt>
              </c:numCache>
            </c:numRef>
          </c:val>
          <c:smooth val="0"/>
          <c:extLst>
            <c:ext xmlns:c16="http://schemas.microsoft.com/office/drawing/2014/chart" uri="{C3380CC4-5D6E-409C-BE32-E72D297353CC}">
              <c16:uniqueId val="{00000000-69D7-DE45-AFA4-3C3F1D5A9E44}"/>
            </c:ext>
          </c:extLst>
        </c:ser>
        <c:dLbls>
          <c:dLblPos val="t"/>
          <c:showLegendKey val="0"/>
          <c:showVal val="1"/>
          <c:showCatName val="0"/>
          <c:showSerName val="0"/>
          <c:showPercent val="0"/>
          <c:showBubbleSize val="0"/>
        </c:dLbls>
        <c:marker val="1"/>
        <c:smooth val="0"/>
        <c:axId val="1878644447"/>
        <c:axId val="1414716575"/>
      </c:lineChart>
      <c:catAx>
        <c:axId val="18786444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14716575"/>
        <c:crosses val="autoZero"/>
        <c:auto val="1"/>
        <c:lblAlgn val="ctr"/>
        <c:lblOffset val="100"/>
        <c:noMultiLvlLbl val="0"/>
      </c:catAx>
      <c:valAx>
        <c:axId val="1414716575"/>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seconds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786444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dk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0.987"/>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1.175"/>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0.199"/>
    </inkml:context>
    <inkml:brush xml:id="br0">
      <inkml:brushProperty name="width" value="0.1" units="cm"/>
      <inkml:brushProperty name="height" value="0.6" units="cm"/>
      <inkml:brushProperty name="color" value="#849398"/>
      <inkml:brushProperty name="inkEffects" value="pencil"/>
    </inkml:brush>
  </inkml:definitions>
  <inkml:trace contextRef="#ctx0" brushRef="#br0">0 1 16383,'0'0'0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0.496"/>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 16383,'0'0'0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7.352"/>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 16383,'0'0'0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7.530"/>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 16383,'0'0'0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F7B557-92A7-CD4A-89C0-3FB7E4BCD824}" type="datetimeFigureOut">
              <a:rPr lang="en-US" smtClean="0"/>
              <a:t>10/21/2020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6E1A69-A1EF-D04A-AF6A-2A73A9BE4FCF}" type="slidenum">
              <a:rPr lang="en-US" smtClean="0"/>
              <a:t>‹#›</a:t>
            </a:fld>
            <a:endParaRPr lang="en-US"/>
          </a:p>
        </p:txBody>
      </p:sp>
    </p:spTree>
    <p:extLst>
      <p:ext uri="{BB962C8B-B14F-4D97-AF65-F5344CB8AC3E}">
        <p14:creationId xmlns:p14="http://schemas.microsoft.com/office/powerpoint/2010/main" val="616377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a:t>
            </a:fld>
            <a:endParaRPr lang="en-US"/>
          </a:p>
        </p:txBody>
      </p:sp>
    </p:spTree>
    <p:extLst>
      <p:ext uri="{BB962C8B-B14F-4D97-AF65-F5344CB8AC3E}">
        <p14:creationId xmlns:p14="http://schemas.microsoft.com/office/powerpoint/2010/main" val="1651968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Script</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Hi, I will start presenting the modelling section.</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chose Logistic regression as our first model to give a baseline metric for our latter models, since LR has high interpretability, it can efficiently describe the relationship between a dependent binary class and the parameters and can examine the significance of the features.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Our models run on 4 different combinations of variables from the same dataset to seek the optimum.</a:t>
            </a:r>
          </a:p>
          <a:p>
            <a:pPr rtl="0"/>
            <a:r>
              <a:rPr lang="en-CA" sz="1200" b="0" i="0" u="none" strike="noStrike" kern="1200" dirty="0">
                <a:solidFill>
                  <a:schemeClr val="tx1"/>
                </a:solidFill>
                <a:effectLst/>
                <a:latin typeface="+mn-lt"/>
                <a:ea typeface="+mn-ea"/>
                <a:cs typeface="+mn-cs"/>
              </a:rPr>
              <a:t>Dataset 1 includes the 14 variables in the “Base”  section, dataset 2 includes both the “Base” variables and 3 Special-feature variables, dataset 3 contains both the “Base” variables and 3 cross-feature variables, and dataset 4 contains all the variables.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use R for LR modelling. As we can see from the graph, the result we have cannot prove our assumption that “the amount of feature has a positive impact on the performance of model “.  dataset 2 has the highest score in all categories, however, the performance of other dataset is not optimal. Even though dataset 4 has the most features, it only performs slightly better than dataset 1 which has the least feature. On the other hand, dataset 2 and dataset 3 have the same amount of features, but the difference between the results is significant. base on the results, We have noticed that datasets with cross-features tend to have worse performance.</a:t>
            </a:r>
          </a:p>
          <a:p>
            <a:pPr rtl="0"/>
            <a:r>
              <a:rPr lang="en-CA" sz="1200" b="0" i="0" u="none" strike="noStrike" kern="1200" dirty="0">
                <a:solidFill>
                  <a:schemeClr val="tx1"/>
                </a:solidFill>
                <a:effectLst/>
                <a:latin typeface="+mn-lt"/>
                <a:ea typeface="+mn-ea"/>
                <a:cs typeface="+mn-cs"/>
              </a:rPr>
              <a:t> </a:t>
            </a:r>
          </a:p>
          <a:p>
            <a:pPr rtl="0"/>
            <a:r>
              <a:rPr lang="en-CA" sz="1200" b="0" i="0" u="none" strike="noStrike" kern="1200" dirty="0">
                <a:solidFill>
                  <a:schemeClr val="tx1"/>
                </a:solidFill>
                <a:effectLst/>
                <a:latin typeface="+mn-lt"/>
                <a:ea typeface="+mn-ea"/>
                <a:cs typeface="+mn-cs"/>
              </a:rPr>
              <a:t>There are 19 variables and around 300 features. The number of features is more than the number of variables because the categorical variables are represented by multiple</a:t>
            </a:r>
            <a:r>
              <a:rPr lang="zh-CN" altLang="en-US" sz="1200" b="0" i="0" u="none" strike="noStrike"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rPr>
              <a:t>features as we are using one hot encoding.</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don’t include every feature into the final logistic model. We choose features by their p-value, only whose p-value less than 0.05 are considered as significant. </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Next, </a:t>
            </a:r>
            <a:r>
              <a:rPr lang="en-CA" sz="1200" b="0" i="0" u="none" strike="noStrike" kern="1200" dirty="0" err="1">
                <a:solidFill>
                  <a:schemeClr val="tx1"/>
                </a:solidFill>
                <a:effectLst/>
                <a:latin typeface="+mn-lt"/>
                <a:ea typeface="+mn-ea"/>
                <a:cs typeface="+mn-cs"/>
              </a:rPr>
              <a:t>Xinhui</a:t>
            </a:r>
            <a:r>
              <a:rPr lang="en-CA" sz="1200" b="0" i="0" u="none" strike="noStrike" kern="1200" dirty="0">
                <a:solidFill>
                  <a:schemeClr val="tx1"/>
                </a:solidFill>
                <a:effectLst/>
                <a:latin typeface="+mn-lt"/>
                <a:ea typeface="+mn-ea"/>
                <a:cs typeface="+mn-cs"/>
              </a:rPr>
              <a:t> will talk about SVM and random forest.</a:t>
            </a:r>
          </a:p>
          <a:p>
            <a:r>
              <a:rPr lang="en-CA" sz="1200" b="0" i="0" u="none" strike="noStrike" kern="1200" dirty="0">
                <a:solidFill>
                  <a:schemeClr val="tx1"/>
                </a:solidFill>
                <a:effectLst/>
                <a:latin typeface="+mn-lt"/>
                <a:ea typeface="+mn-ea"/>
                <a:cs typeface="+mn-cs"/>
              </a:rPr>
              <a:t>------------------------</a:t>
            </a:r>
          </a:p>
          <a:p>
            <a:br>
              <a:rPr lang="en-CA" dirty="0"/>
            </a:br>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12</a:t>
            </a:fld>
            <a:endParaRPr lang="en-US"/>
          </a:p>
        </p:txBody>
      </p:sp>
    </p:spTree>
    <p:extLst>
      <p:ext uri="{BB962C8B-B14F-4D97-AF65-F5344CB8AC3E}">
        <p14:creationId xmlns:p14="http://schemas.microsoft.com/office/powerpoint/2010/main" val="2365547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Script</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Hi, I’m Ziyan. And I will start presenting the binary classification model section. We chose Logistic regression as our first model to give a baseline metric for our latter models, since LR has high interpretability, it can efficiently describe the relationship between a dependent binary class and the parameters and can examine the significance of the features.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Our models run on 4 different combinations of variables from the same dataset to seek the optimum.</a:t>
            </a:r>
          </a:p>
          <a:p>
            <a:pPr rtl="0"/>
            <a:r>
              <a:rPr lang="en-CA" sz="1200" b="0" i="0" u="none" strike="noStrike" kern="1200" dirty="0">
                <a:solidFill>
                  <a:schemeClr val="tx1"/>
                </a:solidFill>
                <a:effectLst/>
                <a:latin typeface="+mn-lt"/>
                <a:ea typeface="+mn-ea"/>
                <a:cs typeface="+mn-cs"/>
              </a:rPr>
              <a:t>Dataset 1 includes the 14 variables in the “Base”  section, dataset 2 includes both the “Base” variables and 3 Special-feature variables, dataset 3 contains both the “Base” variables and 3 cross-feature variables, and dataset 4 contains all the variables.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use R for LR modelling. As we can see from the graph, the result we have cannot prove our assumption that “the amount of feature has a positive impact on the performance of model “.  dataset 2 has the highest score in all categories, however, the performance of other dataset is not optimal. Even though dataset 4 has the most features, it only performs slightly better than dataset 1 which has the least feature. On the other hand, dataset 2 and dataset 3 have the same amount of features, but the difference between the results is significant. base on the results, We have noticed that datasets with cross-features tend to have worse performance.</a:t>
            </a:r>
          </a:p>
          <a:p>
            <a:pPr rtl="0"/>
            <a:r>
              <a:rPr lang="en-CA" sz="1200" b="0" i="0" u="none" strike="noStrike" kern="1200" dirty="0">
                <a:solidFill>
                  <a:schemeClr val="tx1"/>
                </a:solidFill>
                <a:effectLst/>
                <a:latin typeface="+mn-lt"/>
                <a:ea typeface="+mn-ea"/>
                <a:cs typeface="+mn-cs"/>
              </a:rPr>
              <a:t> </a:t>
            </a:r>
          </a:p>
          <a:p>
            <a:pPr rtl="0"/>
            <a:r>
              <a:rPr lang="en-CA" sz="1200" b="0" i="0" u="none" strike="noStrike" kern="1200" dirty="0">
                <a:solidFill>
                  <a:schemeClr val="tx1"/>
                </a:solidFill>
                <a:effectLst/>
                <a:latin typeface="+mn-lt"/>
                <a:ea typeface="+mn-ea"/>
                <a:cs typeface="+mn-cs"/>
              </a:rPr>
              <a:t>There are 19 variables and around 300 features. The number of features is more than the number of variables because the categorical variables are represented by multiple</a:t>
            </a:r>
            <a:r>
              <a:rPr lang="zh-CN" altLang="en-US" sz="1200" b="0" i="0" u="none" strike="noStrike"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rPr>
              <a:t>features as we are using one hot encoding.</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don’t include every feature into the final logistic model. We choose features by their p-value, only whose p-value less than 0.05 are considered as significant. </a:t>
            </a:r>
          </a:p>
          <a:p>
            <a:pPr rtl="0"/>
            <a:r>
              <a:rPr lang="en-CA" sz="1200" b="0" i="0" u="none" strike="noStrike" kern="1200" dirty="0">
                <a:solidFill>
                  <a:schemeClr val="tx1"/>
                </a:solidFill>
                <a:effectLst/>
                <a:latin typeface="+mn-lt"/>
                <a:ea typeface="+mn-ea"/>
                <a:cs typeface="+mn-cs"/>
              </a:rPr>
              <a:t>Next,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err="1">
                <a:solidFill>
                  <a:schemeClr val="tx1"/>
                </a:solidFill>
                <a:effectLst/>
                <a:latin typeface="+mn-lt"/>
                <a:ea typeface="+mn-ea"/>
                <a:cs typeface="+mn-cs"/>
              </a:rPr>
              <a:t>Xinhui</a:t>
            </a:r>
            <a:r>
              <a:rPr lang="zh-CN" altLang="en-US" sz="1200" b="0" i="0" u="none" strike="noStrike" kern="1200" dirty="0">
                <a:solidFill>
                  <a:schemeClr val="tx1"/>
                </a:solidFill>
                <a:effectLst/>
                <a:latin typeface="+mn-lt"/>
                <a:ea typeface="+mn-ea"/>
                <a:cs typeface="+mn-cs"/>
              </a:rPr>
              <a:t> </a:t>
            </a:r>
            <a:r>
              <a:rPr lang="en-CA" altLang="zh-CN" sz="1200" b="0" i="0" u="none" strike="noStrike" kern="1200" dirty="0">
                <a:solidFill>
                  <a:schemeClr val="tx1"/>
                </a:solidFill>
                <a:effectLst/>
                <a:latin typeface="+mn-lt"/>
                <a:ea typeface="+mn-ea"/>
                <a:cs typeface="+mn-cs"/>
              </a:rPr>
              <a:t>will talk about the model selection.</a:t>
            </a:r>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a:t>
            </a:r>
          </a:p>
          <a:p>
            <a:br>
              <a:rPr lang="en-CA" dirty="0"/>
            </a:br>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13</a:t>
            </a:fld>
            <a:endParaRPr lang="en-US"/>
          </a:p>
        </p:txBody>
      </p:sp>
    </p:spTree>
    <p:extLst>
      <p:ext uri="{BB962C8B-B14F-4D97-AF65-F5344CB8AC3E}">
        <p14:creationId xmlns:p14="http://schemas.microsoft.com/office/powerpoint/2010/main" val="1385324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Script</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Hi, I’m Ziyan. And I will start presenting the binary classification model section. We chose Logistic regression as our first model to give a baseline metric for our latter models, since LR has high interpretability, it can efficiently describe the relationship between a dependent binary class and the parameters and can examine the significance of the features.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Our models run on 4 different combinations of variables from the same dataset to seek the optimum.</a:t>
            </a:r>
          </a:p>
          <a:p>
            <a:pPr rtl="0"/>
            <a:r>
              <a:rPr lang="en-CA" sz="1200" b="0" i="0" u="none" strike="noStrike" kern="1200" dirty="0">
                <a:solidFill>
                  <a:schemeClr val="tx1"/>
                </a:solidFill>
                <a:effectLst/>
                <a:latin typeface="+mn-lt"/>
                <a:ea typeface="+mn-ea"/>
                <a:cs typeface="+mn-cs"/>
              </a:rPr>
              <a:t>Dataset 1 includes the 14 variables in the “Base”  section, dataset 2 includes both the “Base” variables and 3 Special-feature variables, dataset 3 contains both the “Base” variables and 3 cross-feature variables, and dataset 4 contains all the variables.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use R for LR modelling. As we can see from the graph, the result we have cannot prove our assumption that “the amount of feature has a positive impact on the performance of model “.  dataset 2 has the highest score in all categories, however, the performance of other dataset is not optimal. Even though dataset 4 has the most features, it only performs slightly better than dataset 1 which has the least feature. On the other hand, dataset 2 and dataset 3 have the same amount of features, but the difference between the results is significant. base on the results, We have noticed that datasets with cross-features tend to have worse performance.</a:t>
            </a:r>
          </a:p>
          <a:p>
            <a:pPr rtl="0"/>
            <a:r>
              <a:rPr lang="en-CA" sz="1200" b="0" i="0" u="none" strike="noStrike" kern="1200" dirty="0">
                <a:solidFill>
                  <a:schemeClr val="tx1"/>
                </a:solidFill>
                <a:effectLst/>
                <a:latin typeface="+mn-lt"/>
                <a:ea typeface="+mn-ea"/>
                <a:cs typeface="+mn-cs"/>
              </a:rPr>
              <a:t> </a:t>
            </a:r>
          </a:p>
          <a:p>
            <a:pPr rtl="0"/>
            <a:r>
              <a:rPr lang="en-CA" sz="1200" b="0" i="0" u="none" strike="noStrike" kern="1200" dirty="0">
                <a:solidFill>
                  <a:schemeClr val="tx1"/>
                </a:solidFill>
                <a:effectLst/>
                <a:latin typeface="+mn-lt"/>
                <a:ea typeface="+mn-ea"/>
                <a:cs typeface="+mn-cs"/>
              </a:rPr>
              <a:t>There are 19 variables and around 300 features. The number of features is more than the number of variables because the categorical variables are represented by multiple</a:t>
            </a:r>
            <a:r>
              <a:rPr lang="zh-CN" altLang="en-US" sz="1200" b="0" i="0" u="none" strike="noStrike"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rPr>
              <a:t>features as we are using one hot encoding.</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don’t include every feature into the final logistic model. We choose features by their p-value, only whose p-value less than 0.05 are considered as significant. </a:t>
            </a:r>
          </a:p>
          <a:p>
            <a:pPr rtl="0"/>
            <a:r>
              <a:rPr lang="en-CA" sz="1200" b="0" i="0" u="none" strike="noStrike" kern="1200" dirty="0">
                <a:solidFill>
                  <a:schemeClr val="tx1"/>
                </a:solidFill>
                <a:effectLst/>
                <a:latin typeface="+mn-lt"/>
                <a:ea typeface="+mn-ea"/>
                <a:cs typeface="+mn-cs"/>
              </a:rPr>
              <a:t>Next,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err="1">
                <a:solidFill>
                  <a:schemeClr val="tx1"/>
                </a:solidFill>
                <a:effectLst/>
                <a:latin typeface="+mn-lt"/>
                <a:ea typeface="+mn-ea"/>
                <a:cs typeface="+mn-cs"/>
              </a:rPr>
              <a:t>Xinhui</a:t>
            </a:r>
            <a:r>
              <a:rPr lang="zh-CN" altLang="en-US" sz="1200" b="0" i="0" u="none" strike="noStrike" kern="1200" dirty="0">
                <a:solidFill>
                  <a:schemeClr val="tx1"/>
                </a:solidFill>
                <a:effectLst/>
                <a:latin typeface="+mn-lt"/>
                <a:ea typeface="+mn-ea"/>
                <a:cs typeface="+mn-cs"/>
              </a:rPr>
              <a:t> </a:t>
            </a:r>
            <a:r>
              <a:rPr lang="en-CA" altLang="zh-CN" sz="1200" b="0" i="0" u="none" strike="noStrike" kern="1200" dirty="0">
                <a:solidFill>
                  <a:schemeClr val="tx1"/>
                </a:solidFill>
                <a:effectLst/>
                <a:latin typeface="+mn-lt"/>
                <a:ea typeface="+mn-ea"/>
                <a:cs typeface="+mn-cs"/>
              </a:rPr>
              <a:t>will talk about the model selection.</a:t>
            </a:r>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a:t>
            </a:r>
          </a:p>
          <a:p>
            <a:br>
              <a:rPr lang="en-CA" dirty="0"/>
            </a:br>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14</a:t>
            </a:fld>
            <a:endParaRPr lang="en-US"/>
          </a:p>
        </p:txBody>
      </p:sp>
    </p:spTree>
    <p:extLst>
      <p:ext uri="{BB962C8B-B14F-4D97-AF65-F5344CB8AC3E}">
        <p14:creationId xmlns:p14="http://schemas.microsoft.com/office/powerpoint/2010/main" val="2517872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Script</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Hi, I’m Ziyan. And I will start presenting the binary classification model section. We chose Logistic regression as our first model to give a baseline metric for our latter models, since LR has high interpretability, it can efficiently describe the relationship between a dependent binary class and the parameters and can examine the significance of the features.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Our models run on 4 different combinations of variables from the same dataset to seek the optimum.</a:t>
            </a:r>
          </a:p>
          <a:p>
            <a:pPr rtl="0"/>
            <a:r>
              <a:rPr lang="en-CA" sz="1200" b="0" i="0" u="none" strike="noStrike" kern="1200" dirty="0">
                <a:solidFill>
                  <a:schemeClr val="tx1"/>
                </a:solidFill>
                <a:effectLst/>
                <a:latin typeface="+mn-lt"/>
                <a:ea typeface="+mn-ea"/>
                <a:cs typeface="+mn-cs"/>
              </a:rPr>
              <a:t>Dataset 1 includes the 14 variables in the “Base”  section, dataset 2 includes both the “Base” variables and 3 “Additional” variables, dataset 3 contains both the “Base” variables and 3 cross-feature variables, and dataset 4 contains all the variables.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use R for LR modelling. As we can see from the graph, the result we have cannot prove our assumption that “the amount of feature has a positive impact on the performance of model “.  dataset 2 has the highest score in all categories, however, the performance of other dataset is not optimal. Even though dataset 4 has the most features, it only performs slightly better than dataset 1 which has the least feature. On the other hand, dataset 2 and dataset 3 have the same amount of features, but the difference between the results is significant. base on the results, We have noticed that datasets with cross-features tend to have worse performance.</a:t>
            </a:r>
          </a:p>
          <a:p>
            <a:pPr rtl="0"/>
            <a:r>
              <a:rPr lang="en-CA" sz="1200" b="0" i="0" u="none" strike="noStrike" kern="1200" dirty="0">
                <a:solidFill>
                  <a:schemeClr val="tx1"/>
                </a:solidFill>
                <a:effectLst/>
                <a:latin typeface="+mn-lt"/>
                <a:ea typeface="+mn-ea"/>
                <a:cs typeface="+mn-cs"/>
              </a:rPr>
              <a:t> </a:t>
            </a:r>
          </a:p>
          <a:p>
            <a:pPr rtl="0"/>
            <a:r>
              <a:rPr lang="en-CA" sz="1200" b="0" i="0" u="none" strike="noStrike" kern="1200" dirty="0">
                <a:solidFill>
                  <a:schemeClr val="tx1"/>
                </a:solidFill>
                <a:effectLst/>
                <a:latin typeface="+mn-lt"/>
                <a:ea typeface="+mn-ea"/>
                <a:cs typeface="+mn-cs"/>
              </a:rPr>
              <a:t>There are 19 variables and around 300 features. The number of features is more than the number of variables because the categorical variables are represented by features as we are using one hot encoding.</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don’t include every feature into the final logistic model. We choose features by their p-value, only whose p-value less than 0.05 are considered as significant. More specific, the the p-value, the more important the feature.</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Next, …</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a:t>
            </a:r>
          </a:p>
          <a:p>
            <a:br>
              <a:rPr lang="en-CA" dirty="0"/>
            </a:br>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15</a:t>
            </a:fld>
            <a:endParaRPr lang="en-US"/>
          </a:p>
        </p:txBody>
      </p:sp>
    </p:spTree>
    <p:extLst>
      <p:ext uri="{BB962C8B-B14F-4D97-AF65-F5344CB8AC3E}">
        <p14:creationId xmlns:p14="http://schemas.microsoft.com/office/powerpoint/2010/main" val="24890610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773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IMAGE AND CONTENTS LAYOUT_18">
    <p:spTree>
      <p:nvGrpSpPr>
        <p:cNvPr id="1" name=""/>
        <p:cNvGrpSpPr/>
        <p:nvPr/>
      </p:nvGrpSpPr>
      <p:grpSpPr>
        <a:xfrm>
          <a:off x="0" y="0"/>
          <a:ext cx="0" cy="0"/>
          <a:chOff x="0" y="0"/>
          <a:chExt cx="0" cy="0"/>
        </a:xfrm>
      </p:grpSpPr>
      <p:sp>
        <p:nvSpPr>
          <p:cNvPr id="7" name="그림 개체 틀 2"/>
          <p:cNvSpPr>
            <a:spLocks noGrp="1"/>
          </p:cNvSpPr>
          <p:nvPr>
            <p:ph type="pic" sz="quarter" idx="46" hasCustomPrompt="1"/>
          </p:nvPr>
        </p:nvSpPr>
        <p:spPr>
          <a:xfrm>
            <a:off x="729574" y="1515298"/>
            <a:ext cx="3300639"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2" name="그림 개체 틀 2"/>
          <p:cNvSpPr>
            <a:spLocks noGrp="1"/>
          </p:cNvSpPr>
          <p:nvPr>
            <p:ph type="pic" sz="quarter" idx="58" hasCustomPrompt="1"/>
          </p:nvPr>
        </p:nvSpPr>
        <p:spPr>
          <a:xfrm>
            <a:off x="8212091" y="1515298"/>
            <a:ext cx="3300639"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9" name="제목 1">
            <a:extLst>
              <a:ext uri="{FF2B5EF4-FFF2-40B4-BE49-F238E27FC236}">
                <a16:creationId xmlns:a16="http://schemas.microsoft.com/office/drawing/2014/main" id="{AE1361B6-8316-4AC7-8C5C-5371D9A5B6D9}"/>
              </a:ext>
            </a:extLst>
          </p:cNvPr>
          <p:cNvSpPr>
            <a:spLocks noGrp="1"/>
          </p:cNvSpPr>
          <p:nvPr>
            <p:ph type="title" hasCustomPrompt="1"/>
          </p:nvPr>
        </p:nvSpPr>
        <p:spPr>
          <a:xfrm>
            <a:off x="0" y="260648"/>
            <a:ext cx="12192000" cy="801798"/>
          </a:xfrm>
          <a:prstGeom prst="rect">
            <a:avLst/>
          </a:prstGeom>
        </p:spPr>
        <p:txBody>
          <a:bodyPr anchor="ctr">
            <a:noAutofit/>
          </a:bodyPr>
          <a:lstStyle>
            <a:lvl1pPr algn="ctr">
              <a:defRPr sz="5400" b="0" baseline="0">
                <a:solidFill>
                  <a:schemeClr val="tx1">
                    <a:lumMod val="75000"/>
                    <a:lumOff val="25000"/>
                  </a:schemeClr>
                </a:solidFill>
              </a:defRPr>
            </a:lvl1pPr>
          </a:lstStyle>
          <a:p>
            <a:r>
              <a:rPr lang="en-US" altLang="ko-KR" dirty="0"/>
              <a:t>BASIC LAYOUT</a:t>
            </a:r>
            <a:endParaRPr lang="ko-KR" altLang="en-US" dirty="0"/>
          </a:p>
        </p:txBody>
      </p:sp>
    </p:spTree>
    <p:extLst>
      <p:ext uri="{BB962C8B-B14F-4D97-AF65-F5344CB8AC3E}">
        <p14:creationId xmlns:p14="http://schemas.microsoft.com/office/powerpoint/2010/main" val="4297138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2174401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2731907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1_Images &amp; Contents">
    <p:spTree>
      <p:nvGrpSpPr>
        <p:cNvPr id="1" name=""/>
        <p:cNvGrpSpPr/>
        <p:nvPr/>
      </p:nvGrpSpPr>
      <p:grpSpPr>
        <a:xfrm>
          <a:off x="0" y="0"/>
          <a:ext cx="0" cy="0"/>
          <a:chOff x="0" y="0"/>
          <a:chExt cx="0" cy="0"/>
        </a:xfrm>
      </p:grpSpPr>
      <p:sp>
        <p:nvSpPr>
          <p:cNvPr id="21" name="자유형: 도형 20">
            <a:extLst>
              <a:ext uri="{FF2B5EF4-FFF2-40B4-BE49-F238E27FC236}">
                <a16:creationId xmlns:a16="http://schemas.microsoft.com/office/drawing/2014/main" id="{A1DEFAEA-9F02-4B9F-ACC6-353AF6C3EFFF}"/>
              </a:ext>
            </a:extLst>
          </p:cNvPr>
          <p:cNvSpPr>
            <a:spLocks noGrp="1"/>
          </p:cNvSpPr>
          <p:nvPr>
            <p:ph type="pic" sz="quarter" idx="11" hasCustomPrompt="1"/>
          </p:nvPr>
        </p:nvSpPr>
        <p:spPr>
          <a:xfrm>
            <a:off x="8155574"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2" name="자유형: 도형 21">
            <a:extLst>
              <a:ext uri="{FF2B5EF4-FFF2-40B4-BE49-F238E27FC236}">
                <a16:creationId xmlns:a16="http://schemas.microsoft.com/office/drawing/2014/main" id="{03515A44-D3E9-44BA-B3D4-43ECDBD5159D}"/>
              </a:ext>
            </a:extLst>
          </p:cNvPr>
          <p:cNvSpPr>
            <a:spLocks noGrp="1"/>
          </p:cNvSpPr>
          <p:nvPr>
            <p:ph type="pic" sz="quarter" idx="12" hasCustomPrompt="1"/>
          </p:nvPr>
        </p:nvSpPr>
        <p:spPr>
          <a:xfrm>
            <a:off x="8155574"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3" name="자유형: 도형 22">
            <a:extLst>
              <a:ext uri="{FF2B5EF4-FFF2-40B4-BE49-F238E27FC236}">
                <a16:creationId xmlns:a16="http://schemas.microsoft.com/office/drawing/2014/main" id="{5CED0A4D-1B43-4F94-A1B2-796349C976DE}"/>
              </a:ext>
            </a:extLst>
          </p:cNvPr>
          <p:cNvSpPr>
            <a:spLocks noGrp="1"/>
          </p:cNvSpPr>
          <p:nvPr>
            <p:ph type="pic" sz="quarter" idx="13" hasCustomPrompt="1"/>
          </p:nvPr>
        </p:nvSpPr>
        <p:spPr>
          <a:xfrm>
            <a:off x="5551710"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0" name="자유형: 도형 19">
            <a:extLst>
              <a:ext uri="{FF2B5EF4-FFF2-40B4-BE49-F238E27FC236}">
                <a16:creationId xmlns:a16="http://schemas.microsoft.com/office/drawing/2014/main" id="{1D5AFB38-0AC4-4043-A23A-C86F3145AE10}"/>
              </a:ext>
            </a:extLst>
          </p:cNvPr>
          <p:cNvSpPr>
            <a:spLocks noGrp="1"/>
          </p:cNvSpPr>
          <p:nvPr>
            <p:ph type="pic" sz="quarter" idx="10" hasCustomPrompt="1"/>
          </p:nvPr>
        </p:nvSpPr>
        <p:spPr>
          <a:xfrm>
            <a:off x="5551710"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3620295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6_Images &amp; Contents">
    <p:spTree>
      <p:nvGrpSpPr>
        <p:cNvPr id="1" name=""/>
        <p:cNvGrpSpPr/>
        <p:nvPr/>
      </p:nvGrpSpPr>
      <p:grpSpPr>
        <a:xfrm>
          <a:off x="0" y="0"/>
          <a:ext cx="0" cy="0"/>
          <a:chOff x="0" y="0"/>
          <a:chExt cx="0" cy="0"/>
        </a:xfrm>
      </p:grpSpPr>
      <p:sp>
        <p:nvSpPr>
          <p:cNvPr id="24" name="그림 개체 틀 23">
            <a:extLst>
              <a:ext uri="{FF2B5EF4-FFF2-40B4-BE49-F238E27FC236}">
                <a16:creationId xmlns:a16="http://schemas.microsoft.com/office/drawing/2014/main" id="{ADD85E6C-2694-4BB6-B396-E6F812C0190B}"/>
              </a:ext>
            </a:extLst>
          </p:cNvPr>
          <p:cNvSpPr>
            <a:spLocks noGrp="1"/>
          </p:cNvSpPr>
          <p:nvPr>
            <p:ph type="pic" sz="quarter" idx="10" hasCustomPrompt="1"/>
          </p:nvPr>
        </p:nvSpPr>
        <p:spPr>
          <a:xfrm>
            <a:off x="3" y="3255649"/>
            <a:ext cx="11904055" cy="3602353"/>
          </a:xfrm>
          <a:custGeom>
            <a:avLst/>
            <a:gdLst>
              <a:gd name="connsiteX0" fmla="*/ 11582341 w 11904055"/>
              <a:gd name="connsiteY0" fmla="*/ 2503750 h 3602353"/>
              <a:gd name="connsiteX1" fmla="*/ 11769730 w 11904055"/>
              <a:gd name="connsiteY1" fmla="*/ 2573468 h 3602353"/>
              <a:gd name="connsiteX2" fmla="*/ 11833752 w 11904055"/>
              <a:gd name="connsiteY2" fmla="*/ 3052873 h 3602353"/>
              <a:gd name="connsiteX3" fmla="*/ 11413744 w 11904055"/>
              <a:gd name="connsiteY3" fmla="*/ 3602352 h 3602353"/>
              <a:gd name="connsiteX4" fmla="*/ 10552808 w 11904055"/>
              <a:gd name="connsiteY4" fmla="*/ 3602352 h 3602353"/>
              <a:gd name="connsiteX5" fmla="*/ 11290325 w 11904055"/>
              <a:gd name="connsiteY5" fmla="*/ 2637490 h 3602353"/>
              <a:gd name="connsiteX6" fmla="*/ 11582341 w 11904055"/>
              <a:gd name="connsiteY6" fmla="*/ 2503750 h 3602353"/>
              <a:gd name="connsiteX7" fmla="*/ 10782012 w 11904055"/>
              <a:gd name="connsiteY7" fmla="*/ 2174396 h 3602353"/>
              <a:gd name="connsiteX8" fmla="*/ 10969399 w 11904055"/>
              <a:gd name="connsiteY8" fmla="*/ 2244113 h 3602353"/>
              <a:gd name="connsiteX9" fmla="*/ 11033422 w 11904055"/>
              <a:gd name="connsiteY9" fmla="*/ 2723518 h 3602353"/>
              <a:gd name="connsiteX10" fmla="*/ 10361662 w 11904055"/>
              <a:gd name="connsiteY10" fmla="*/ 3602352 h 3602353"/>
              <a:gd name="connsiteX11" fmla="*/ 9500727 w 11904055"/>
              <a:gd name="connsiteY11" fmla="*/ 3602352 h 3602353"/>
              <a:gd name="connsiteX12" fmla="*/ 10489995 w 11904055"/>
              <a:gd name="connsiteY12" fmla="*/ 2308135 h 3602353"/>
              <a:gd name="connsiteX13" fmla="*/ 10782012 w 11904055"/>
              <a:gd name="connsiteY13" fmla="*/ 2174396 h 3602353"/>
              <a:gd name="connsiteX14" fmla="*/ 1691966 w 11904055"/>
              <a:gd name="connsiteY14" fmla="*/ 1637118 h 3602353"/>
              <a:gd name="connsiteX15" fmla="*/ 1879354 w 11904055"/>
              <a:gd name="connsiteY15" fmla="*/ 1706836 h 3602353"/>
              <a:gd name="connsiteX16" fmla="*/ 1943376 w 11904055"/>
              <a:gd name="connsiteY16" fmla="*/ 2186241 h 3602353"/>
              <a:gd name="connsiteX17" fmla="*/ 860935 w 11904055"/>
              <a:gd name="connsiteY17" fmla="*/ 3602352 h 3602353"/>
              <a:gd name="connsiteX18" fmla="*/ 0 w 11904055"/>
              <a:gd name="connsiteY18" fmla="*/ 3602352 h 3602353"/>
              <a:gd name="connsiteX19" fmla="*/ 0 w 11904055"/>
              <a:gd name="connsiteY19" fmla="*/ 3602351 h 3602353"/>
              <a:gd name="connsiteX20" fmla="*/ 1399949 w 11904055"/>
              <a:gd name="connsiteY20" fmla="*/ 1770858 h 3602353"/>
              <a:gd name="connsiteX21" fmla="*/ 1691966 w 11904055"/>
              <a:gd name="connsiteY21" fmla="*/ 1637118 h 3602353"/>
              <a:gd name="connsiteX22" fmla="*/ 8108140 w 11904055"/>
              <a:gd name="connsiteY22" fmla="*/ 1412767 h 3602353"/>
              <a:gd name="connsiteX23" fmla="*/ 8295528 w 11904055"/>
              <a:gd name="connsiteY23" fmla="*/ 1482484 h 3602353"/>
              <a:gd name="connsiteX24" fmla="*/ 8359550 w 11904055"/>
              <a:gd name="connsiteY24" fmla="*/ 1961890 h 3602353"/>
              <a:gd name="connsiteX25" fmla="*/ 7105620 w 11904055"/>
              <a:gd name="connsiteY25" fmla="*/ 3602352 h 3602353"/>
              <a:gd name="connsiteX26" fmla="*/ 6244685 w 11904055"/>
              <a:gd name="connsiteY26" fmla="*/ 3602352 h 3602353"/>
              <a:gd name="connsiteX27" fmla="*/ 7816123 w 11904055"/>
              <a:gd name="connsiteY27" fmla="*/ 1546506 h 3602353"/>
              <a:gd name="connsiteX28" fmla="*/ 8108140 w 11904055"/>
              <a:gd name="connsiteY28" fmla="*/ 1412767 h 3602353"/>
              <a:gd name="connsiteX29" fmla="*/ 9385014 w 11904055"/>
              <a:gd name="connsiteY29" fmla="*/ 1161427 h 3602353"/>
              <a:gd name="connsiteX30" fmla="*/ 9572402 w 11904055"/>
              <a:gd name="connsiteY30" fmla="*/ 1231145 h 3602353"/>
              <a:gd name="connsiteX31" fmla="*/ 9636423 w 11904055"/>
              <a:gd name="connsiteY31" fmla="*/ 1710549 h 3602353"/>
              <a:gd name="connsiteX32" fmla="*/ 8190375 w 11904055"/>
              <a:gd name="connsiteY32" fmla="*/ 3602352 h 3602353"/>
              <a:gd name="connsiteX33" fmla="*/ 7329441 w 11904055"/>
              <a:gd name="connsiteY33" fmla="*/ 3602352 h 3602353"/>
              <a:gd name="connsiteX34" fmla="*/ 9092997 w 11904055"/>
              <a:gd name="connsiteY34" fmla="*/ 1295167 h 3602353"/>
              <a:gd name="connsiteX35" fmla="*/ 9385014 w 11904055"/>
              <a:gd name="connsiteY35" fmla="*/ 1161427 h 3602353"/>
              <a:gd name="connsiteX36" fmla="*/ 3104652 w 11904055"/>
              <a:gd name="connsiteY36" fmla="*/ 1140248 h 3602353"/>
              <a:gd name="connsiteX37" fmla="*/ 3292040 w 11904055"/>
              <a:gd name="connsiteY37" fmla="*/ 1209966 h 3602353"/>
              <a:gd name="connsiteX38" fmla="*/ 3356063 w 11904055"/>
              <a:gd name="connsiteY38" fmla="*/ 1689371 h 3602353"/>
              <a:gd name="connsiteX39" fmla="*/ 1893826 w 11904055"/>
              <a:gd name="connsiteY39" fmla="*/ 3602352 h 3602353"/>
              <a:gd name="connsiteX40" fmla="*/ 1032889 w 11904055"/>
              <a:gd name="connsiteY40" fmla="*/ 3602352 h 3602353"/>
              <a:gd name="connsiteX41" fmla="*/ 2812635 w 11904055"/>
              <a:gd name="connsiteY41" fmla="*/ 1273988 h 3602353"/>
              <a:gd name="connsiteX42" fmla="*/ 3104652 w 11904055"/>
              <a:gd name="connsiteY42" fmla="*/ 1140248 h 3602353"/>
              <a:gd name="connsiteX43" fmla="*/ 10527184 w 11904055"/>
              <a:gd name="connsiteY43" fmla="*/ 1087492 h 3602353"/>
              <a:gd name="connsiteX44" fmla="*/ 10714572 w 11904055"/>
              <a:gd name="connsiteY44" fmla="*/ 1157209 h 3602353"/>
              <a:gd name="connsiteX45" fmla="*/ 10778593 w 11904055"/>
              <a:gd name="connsiteY45" fmla="*/ 1636614 h 3602353"/>
              <a:gd name="connsiteX46" fmla="*/ 9276031 w 11904055"/>
              <a:gd name="connsiteY46" fmla="*/ 3602352 h 3602353"/>
              <a:gd name="connsiteX47" fmla="*/ 8415095 w 11904055"/>
              <a:gd name="connsiteY47" fmla="*/ 3602352 h 3602353"/>
              <a:gd name="connsiteX48" fmla="*/ 10235167 w 11904055"/>
              <a:gd name="connsiteY48" fmla="*/ 1221231 h 3602353"/>
              <a:gd name="connsiteX49" fmla="*/ 10527184 w 11904055"/>
              <a:gd name="connsiteY49" fmla="*/ 1087492 h 3602353"/>
              <a:gd name="connsiteX50" fmla="*/ 4425492 w 11904055"/>
              <a:gd name="connsiteY50" fmla="*/ 821528 h 3602353"/>
              <a:gd name="connsiteX51" fmla="*/ 4612880 w 11904055"/>
              <a:gd name="connsiteY51" fmla="*/ 891246 h 3602353"/>
              <a:gd name="connsiteX52" fmla="*/ 4676903 w 11904055"/>
              <a:gd name="connsiteY52" fmla="*/ 1370650 h 3602353"/>
              <a:gd name="connsiteX53" fmla="*/ 2971045 w 11904055"/>
              <a:gd name="connsiteY53" fmla="*/ 3602352 h 3602353"/>
              <a:gd name="connsiteX54" fmla="*/ 2228075 w 11904055"/>
              <a:gd name="connsiteY54" fmla="*/ 3602352 h 3602353"/>
              <a:gd name="connsiteX55" fmla="*/ 2235176 w 11904055"/>
              <a:gd name="connsiteY55" fmla="*/ 3482988 h 3602353"/>
              <a:gd name="connsiteX56" fmla="*/ 2294666 w 11904055"/>
              <a:gd name="connsiteY56" fmla="*/ 3360904 h 3602353"/>
              <a:gd name="connsiteX57" fmla="*/ 4133476 w 11904055"/>
              <a:gd name="connsiteY57" fmla="*/ 955268 h 3602353"/>
              <a:gd name="connsiteX58" fmla="*/ 4425492 w 11904055"/>
              <a:gd name="connsiteY58" fmla="*/ 821528 h 3602353"/>
              <a:gd name="connsiteX59" fmla="*/ 5787281 w 11904055"/>
              <a:gd name="connsiteY59" fmla="*/ 372647 h 3602353"/>
              <a:gd name="connsiteX60" fmla="*/ 5974669 w 11904055"/>
              <a:gd name="connsiteY60" fmla="*/ 442365 h 3602353"/>
              <a:gd name="connsiteX61" fmla="*/ 6038692 w 11904055"/>
              <a:gd name="connsiteY61" fmla="*/ 921770 h 3602353"/>
              <a:gd name="connsiteX62" fmla="*/ 3989720 w 11904055"/>
              <a:gd name="connsiteY62" fmla="*/ 3602352 h 3602353"/>
              <a:gd name="connsiteX63" fmla="*/ 3227852 w 11904055"/>
              <a:gd name="connsiteY63" fmla="*/ 3602353 h 3602353"/>
              <a:gd name="connsiteX64" fmla="*/ 3233358 w 11904055"/>
              <a:gd name="connsiteY64" fmla="*/ 3509800 h 3602353"/>
              <a:gd name="connsiteX65" fmla="*/ 3292848 w 11904055"/>
              <a:gd name="connsiteY65" fmla="*/ 3387715 h 3602353"/>
              <a:gd name="connsiteX66" fmla="*/ 5495264 w 11904055"/>
              <a:gd name="connsiteY66" fmla="*/ 506388 h 3602353"/>
              <a:gd name="connsiteX67" fmla="*/ 5787281 w 11904055"/>
              <a:gd name="connsiteY67" fmla="*/ 372647 h 3602353"/>
              <a:gd name="connsiteX68" fmla="*/ 6896315 w 11904055"/>
              <a:gd name="connsiteY68" fmla="*/ 289347 h 3602353"/>
              <a:gd name="connsiteX69" fmla="*/ 7083704 w 11904055"/>
              <a:gd name="connsiteY69" fmla="*/ 359064 h 3602353"/>
              <a:gd name="connsiteX70" fmla="*/ 7147725 w 11904055"/>
              <a:gd name="connsiteY70" fmla="*/ 838469 h 3602353"/>
              <a:gd name="connsiteX71" fmla="*/ 5035081 w 11904055"/>
              <a:gd name="connsiteY71" fmla="*/ 3602353 h 3602353"/>
              <a:gd name="connsiteX72" fmla="*/ 4174147 w 11904055"/>
              <a:gd name="connsiteY72" fmla="*/ 3602352 h 3602353"/>
              <a:gd name="connsiteX73" fmla="*/ 6604298 w 11904055"/>
              <a:gd name="connsiteY73" fmla="*/ 423088 h 3602353"/>
              <a:gd name="connsiteX74" fmla="*/ 6896315 w 11904055"/>
              <a:gd name="connsiteY74" fmla="*/ 289347 h 3602353"/>
              <a:gd name="connsiteX75" fmla="*/ 8134781 w 11904055"/>
              <a:gd name="connsiteY75" fmla="*/ 587 h 3602353"/>
              <a:gd name="connsiteX76" fmla="*/ 8322169 w 11904055"/>
              <a:gd name="connsiteY76" fmla="*/ 70304 h 3602353"/>
              <a:gd name="connsiteX77" fmla="*/ 8386192 w 11904055"/>
              <a:gd name="connsiteY77" fmla="*/ 549710 h 3602353"/>
              <a:gd name="connsiteX78" fmla="*/ 6052827 w 11904055"/>
              <a:gd name="connsiteY78" fmla="*/ 3602352 h 3602353"/>
              <a:gd name="connsiteX79" fmla="*/ 5191892 w 11904055"/>
              <a:gd name="connsiteY79" fmla="*/ 3602352 h 3602353"/>
              <a:gd name="connsiteX80" fmla="*/ 7842765 w 11904055"/>
              <a:gd name="connsiteY80" fmla="*/ 134328 h 3602353"/>
              <a:gd name="connsiteX81" fmla="*/ 8134781 w 11904055"/>
              <a:gd name="connsiteY81" fmla="*/ 587 h 360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1904055" h="3602353">
                <a:moveTo>
                  <a:pt x="11582341" y="2503750"/>
                </a:moveTo>
                <a:cubicBezTo>
                  <a:pt x="11648102" y="2507602"/>
                  <a:pt x="11713456" y="2530454"/>
                  <a:pt x="11769730" y="2573468"/>
                </a:cubicBezTo>
                <a:cubicBezTo>
                  <a:pt x="11919793" y="2688173"/>
                  <a:pt x="11948456" y="2902810"/>
                  <a:pt x="11833752" y="3052873"/>
                </a:cubicBezTo>
                <a:lnTo>
                  <a:pt x="11413744" y="3602352"/>
                </a:lnTo>
                <a:lnTo>
                  <a:pt x="10552808" y="3602352"/>
                </a:lnTo>
                <a:lnTo>
                  <a:pt x="11290325" y="2637490"/>
                </a:lnTo>
                <a:cubicBezTo>
                  <a:pt x="11362015" y="2543701"/>
                  <a:pt x="11472742" y="2497333"/>
                  <a:pt x="11582341" y="2503750"/>
                </a:cubicBezTo>
                <a:close/>
                <a:moveTo>
                  <a:pt x="10782012" y="2174396"/>
                </a:moveTo>
                <a:cubicBezTo>
                  <a:pt x="10847772" y="2178246"/>
                  <a:pt x="10913126" y="2201099"/>
                  <a:pt x="10969399" y="2244113"/>
                </a:cubicBezTo>
                <a:cubicBezTo>
                  <a:pt x="11119462" y="2358818"/>
                  <a:pt x="11148126" y="2573455"/>
                  <a:pt x="11033422" y="2723518"/>
                </a:cubicBezTo>
                <a:lnTo>
                  <a:pt x="10361662" y="3602352"/>
                </a:lnTo>
                <a:lnTo>
                  <a:pt x="9500727" y="3602352"/>
                </a:lnTo>
                <a:lnTo>
                  <a:pt x="10489995" y="2308135"/>
                </a:lnTo>
                <a:cubicBezTo>
                  <a:pt x="10561685" y="2214346"/>
                  <a:pt x="10672411" y="2167978"/>
                  <a:pt x="10782012" y="2174396"/>
                </a:cubicBezTo>
                <a:close/>
                <a:moveTo>
                  <a:pt x="1691966" y="1637118"/>
                </a:moveTo>
                <a:cubicBezTo>
                  <a:pt x="1757726" y="1640968"/>
                  <a:pt x="1823080" y="1663822"/>
                  <a:pt x="1879354" y="1706836"/>
                </a:cubicBezTo>
                <a:cubicBezTo>
                  <a:pt x="2029417" y="1821540"/>
                  <a:pt x="2058080" y="2036178"/>
                  <a:pt x="1943376" y="2186241"/>
                </a:cubicBezTo>
                <a:lnTo>
                  <a:pt x="860935" y="3602352"/>
                </a:lnTo>
                <a:lnTo>
                  <a:pt x="0" y="3602352"/>
                </a:lnTo>
                <a:lnTo>
                  <a:pt x="0" y="3602351"/>
                </a:lnTo>
                <a:lnTo>
                  <a:pt x="1399949" y="1770858"/>
                </a:lnTo>
                <a:cubicBezTo>
                  <a:pt x="1471639" y="1677069"/>
                  <a:pt x="1582366" y="1630701"/>
                  <a:pt x="1691966" y="1637118"/>
                </a:cubicBezTo>
                <a:close/>
                <a:moveTo>
                  <a:pt x="8108140" y="1412767"/>
                </a:moveTo>
                <a:cubicBezTo>
                  <a:pt x="8173900" y="1416618"/>
                  <a:pt x="8239254" y="1439471"/>
                  <a:pt x="8295528" y="1482484"/>
                </a:cubicBezTo>
                <a:cubicBezTo>
                  <a:pt x="8445591" y="1597188"/>
                  <a:pt x="8474254" y="1811827"/>
                  <a:pt x="8359550" y="1961890"/>
                </a:cubicBezTo>
                <a:lnTo>
                  <a:pt x="7105620" y="3602352"/>
                </a:lnTo>
                <a:lnTo>
                  <a:pt x="6244685" y="3602352"/>
                </a:lnTo>
                <a:lnTo>
                  <a:pt x="7816123" y="1546506"/>
                </a:lnTo>
                <a:cubicBezTo>
                  <a:pt x="7887814" y="1452716"/>
                  <a:pt x="7998540" y="1406349"/>
                  <a:pt x="8108140" y="1412767"/>
                </a:cubicBezTo>
                <a:close/>
                <a:moveTo>
                  <a:pt x="9385014" y="1161427"/>
                </a:moveTo>
                <a:cubicBezTo>
                  <a:pt x="9450774" y="1165277"/>
                  <a:pt x="9516128" y="1188130"/>
                  <a:pt x="9572402" y="1231145"/>
                </a:cubicBezTo>
                <a:cubicBezTo>
                  <a:pt x="9722465" y="1345849"/>
                  <a:pt x="9751129" y="1560486"/>
                  <a:pt x="9636423" y="1710549"/>
                </a:cubicBezTo>
                <a:lnTo>
                  <a:pt x="8190375" y="3602352"/>
                </a:lnTo>
                <a:lnTo>
                  <a:pt x="7329441" y="3602352"/>
                </a:lnTo>
                <a:lnTo>
                  <a:pt x="9092997" y="1295167"/>
                </a:lnTo>
                <a:cubicBezTo>
                  <a:pt x="9164687" y="1201377"/>
                  <a:pt x="9275414" y="1155009"/>
                  <a:pt x="9385014" y="1161427"/>
                </a:cubicBezTo>
                <a:close/>
                <a:moveTo>
                  <a:pt x="3104652" y="1140248"/>
                </a:moveTo>
                <a:cubicBezTo>
                  <a:pt x="3170412" y="1144098"/>
                  <a:pt x="3235766" y="1166952"/>
                  <a:pt x="3292040" y="1209966"/>
                </a:cubicBezTo>
                <a:cubicBezTo>
                  <a:pt x="3442103" y="1324671"/>
                  <a:pt x="3470767" y="1539308"/>
                  <a:pt x="3356063" y="1689371"/>
                </a:cubicBezTo>
                <a:lnTo>
                  <a:pt x="1893826" y="3602352"/>
                </a:lnTo>
                <a:lnTo>
                  <a:pt x="1032889" y="3602352"/>
                </a:lnTo>
                <a:lnTo>
                  <a:pt x="2812635" y="1273988"/>
                </a:lnTo>
                <a:cubicBezTo>
                  <a:pt x="2884326" y="1180199"/>
                  <a:pt x="2995052" y="1133831"/>
                  <a:pt x="3104652" y="1140248"/>
                </a:cubicBezTo>
                <a:close/>
                <a:moveTo>
                  <a:pt x="10527184" y="1087492"/>
                </a:moveTo>
                <a:cubicBezTo>
                  <a:pt x="10592944" y="1091342"/>
                  <a:pt x="10658298" y="1114195"/>
                  <a:pt x="10714572" y="1157209"/>
                </a:cubicBezTo>
                <a:cubicBezTo>
                  <a:pt x="10864635" y="1271913"/>
                  <a:pt x="10893299" y="1486551"/>
                  <a:pt x="10778593" y="1636614"/>
                </a:cubicBezTo>
                <a:lnTo>
                  <a:pt x="9276031" y="3602352"/>
                </a:lnTo>
                <a:lnTo>
                  <a:pt x="8415095" y="3602352"/>
                </a:lnTo>
                <a:lnTo>
                  <a:pt x="10235167" y="1221231"/>
                </a:lnTo>
                <a:cubicBezTo>
                  <a:pt x="10306857" y="1127442"/>
                  <a:pt x="10417583" y="1081074"/>
                  <a:pt x="10527184" y="1087492"/>
                </a:cubicBezTo>
                <a:close/>
                <a:moveTo>
                  <a:pt x="4425492" y="821528"/>
                </a:moveTo>
                <a:cubicBezTo>
                  <a:pt x="4491251" y="825379"/>
                  <a:pt x="4556607" y="848231"/>
                  <a:pt x="4612880" y="891246"/>
                </a:cubicBezTo>
                <a:cubicBezTo>
                  <a:pt x="4762943" y="1005950"/>
                  <a:pt x="4791607" y="1220588"/>
                  <a:pt x="4676903" y="1370650"/>
                </a:cubicBezTo>
                <a:lnTo>
                  <a:pt x="2971045" y="3602352"/>
                </a:lnTo>
                <a:lnTo>
                  <a:pt x="2228075" y="3602352"/>
                </a:lnTo>
                <a:lnTo>
                  <a:pt x="2235176" y="3482988"/>
                </a:lnTo>
                <a:cubicBezTo>
                  <a:pt x="2246274" y="3439971"/>
                  <a:pt x="2265990" y="3398420"/>
                  <a:pt x="2294666" y="3360904"/>
                </a:cubicBezTo>
                <a:lnTo>
                  <a:pt x="4133476" y="955268"/>
                </a:lnTo>
                <a:cubicBezTo>
                  <a:pt x="4205166" y="861479"/>
                  <a:pt x="4315892" y="815111"/>
                  <a:pt x="4425492" y="821528"/>
                </a:cubicBezTo>
                <a:close/>
                <a:moveTo>
                  <a:pt x="5787281" y="372647"/>
                </a:moveTo>
                <a:cubicBezTo>
                  <a:pt x="5853041" y="376498"/>
                  <a:pt x="5918396" y="399351"/>
                  <a:pt x="5974669" y="442365"/>
                </a:cubicBezTo>
                <a:cubicBezTo>
                  <a:pt x="6124732" y="557070"/>
                  <a:pt x="6153396" y="771707"/>
                  <a:pt x="6038692" y="921770"/>
                </a:cubicBezTo>
                <a:lnTo>
                  <a:pt x="3989720" y="3602352"/>
                </a:lnTo>
                <a:lnTo>
                  <a:pt x="3227852" y="3602353"/>
                </a:lnTo>
                <a:lnTo>
                  <a:pt x="3233358" y="3509800"/>
                </a:lnTo>
                <a:cubicBezTo>
                  <a:pt x="3244456" y="3466782"/>
                  <a:pt x="3264173" y="3425231"/>
                  <a:pt x="3292848" y="3387715"/>
                </a:cubicBezTo>
                <a:lnTo>
                  <a:pt x="5495264" y="506388"/>
                </a:lnTo>
                <a:cubicBezTo>
                  <a:pt x="5566956" y="412598"/>
                  <a:pt x="5677682" y="366230"/>
                  <a:pt x="5787281" y="372647"/>
                </a:cubicBezTo>
                <a:close/>
                <a:moveTo>
                  <a:pt x="6896315" y="289347"/>
                </a:moveTo>
                <a:cubicBezTo>
                  <a:pt x="6962075" y="293197"/>
                  <a:pt x="7027430" y="316050"/>
                  <a:pt x="7083704" y="359064"/>
                </a:cubicBezTo>
                <a:cubicBezTo>
                  <a:pt x="7233766" y="473768"/>
                  <a:pt x="7262430" y="688406"/>
                  <a:pt x="7147725" y="838469"/>
                </a:cubicBezTo>
                <a:lnTo>
                  <a:pt x="5035081" y="3602353"/>
                </a:lnTo>
                <a:lnTo>
                  <a:pt x="4174147" y="3602352"/>
                </a:lnTo>
                <a:lnTo>
                  <a:pt x="6604298" y="423088"/>
                </a:lnTo>
                <a:cubicBezTo>
                  <a:pt x="6675989" y="329298"/>
                  <a:pt x="6786715" y="282930"/>
                  <a:pt x="6896315" y="289347"/>
                </a:cubicBezTo>
                <a:close/>
                <a:moveTo>
                  <a:pt x="8134781" y="587"/>
                </a:moveTo>
                <a:cubicBezTo>
                  <a:pt x="8200542" y="4437"/>
                  <a:pt x="8265896" y="27291"/>
                  <a:pt x="8322169" y="70304"/>
                </a:cubicBezTo>
                <a:cubicBezTo>
                  <a:pt x="8472232" y="185009"/>
                  <a:pt x="8500896" y="399647"/>
                  <a:pt x="8386192" y="549710"/>
                </a:cubicBezTo>
                <a:lnTo>
                  <a:pt x="6052827" y="3602352"/>
                </a:lnTo>
                <a:lnTo>
                  <a:pt x="5191892" y="3602352"/>
                </a:lnTo>
                <a:lnTo>
                  <a:pt x="7842765" y="134328"/>
                </a:lnTo>
                <a:cubicBezTo>
                  <a:pt x="7914455" y="40538"/>
                  <a:pt x="8025182" y="-5830"/>
                  <a:pt x="8134781" y="587"/>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0776199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5_Images &amp; Contents Layout">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E69FBFC8-EC0E-4E14-905F-2E4D84D4D4BA}"/>
              </a:ext>
            </a:extLst>
          </p:cNvPr>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그림 개체 틀 8">
            <a:extLst>
              <a:ext uri="{FF2B5EF4-FFF2-40B4-BE49-F238E27FC236}">
                <a16:creationId xmlns:a16="http://schemas.microsoft.com/office/drawing/2014/main" id="{AAF3D6DC-4A0E-4BCA-9639-615F1AC5895F}"/>
              </a:ext>
            </a:extLst>
          </p:cNvPr>
          <p:cNvSpPr>
            <a:spLocks noGrp="1"/>
          </p:cNvSpPr>
          <p:nvPr>
            <p:ph type="pic" sz="quarter" idx="10" hasCustomPrompt="1"/>
          </p:nvPr>
        </p:nvSpPr>
        <p:spPr>
          <a:xfrm>
            <a:off x="635726" y="642257"/>
            <a:ext cx="10920548" cy="5573486"/>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0883147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7_Images &amp; Contents Layout">
    <p:spTree>
      <p:nvGrpSpPr>
        <p:cNvPr id="1" name=""/>
        <p:cNvGrpSpPr/>
        <p:nvPr/>
      </p:nvGrpSpPr>
      <p:grpSpPr>
        <a:xfrm>
          <a:off x="0" y="0"/>
          <a:ext cx="0" cy="0"/>
          <a:chOff x="0" y="0"/>
          <a:chExt cx="0" cy="0"/>
        </a:xfrm>
      </p:grpSpPr>
      <p:sp>
        <p:nvSpPr>
          <p:cNvPr id="2" name="그림 개체 틀 5">
            <a:extLst>
              <a:ext uri="{FF2B5EF4-FFF2-40B4-BE49-F238E27FC236}">
                <a16:creationId xmlns:a16="http://schemas.microsoft.com/office/drawing/2014/main" id="{67539AF6-5D49-44B8-BBE5-89EA831A4873}"/>
              </a:ext>
            </a:extLst>
          </p:cNvPr>
          <p:cNvSpPr>
            <a:spLocks noGrp="1"/>
          </p:cNvSpPr>
          <p:nvPr>
            <p:ph type="pic" sz="quarter" idx="12" hasCustomPrompt="1"/>
          </p:nvPr>
        </p:nvSpPr>
        <p:spPr>
          <a:xfrm>
            <a:off x="2038350" y="0"/>
            <a:ext cx="405765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3" name="직사각형 2">
            <a:extLst>
              <a:ext uri="{FF2B5EF4-FFF2-40B4-BE49-F238E27FC236}">
                <a16:creationId xmlns:a16="http://schemas.microsoft.com/office/drawing/2014/main" id="{4DAB0763-12DF-41B9-B692-22FB8DB24B15}"/>
              </a:ext>
            </a:extLst>
          </p:cNvPr>
          <p:cNvSpPr/>
          <p:nvPr userDrawn="1"/>
        </p:nvSpPr>
        <p:spPr>
          <a:xfrm>
            <a:off x="0" y="0"/>
            <a:ext cx="20383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490049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0"/>
        <p:cNvGrpSpPr/>
        <p:nvPr/>
      </p:nvGrpSpPr>
      <p:grpSpPr>
        <a:xfrm>
          <a:off x="0" y="0"/>
          <a:ext cx="0" cy="0"/>
          <a:chOff x="0" y="0"/>
          <a:chExt cx="0" cy="0"/>
        </a:xfrm>
      </p:grpSpPr>
      <p:sp>
        <p:nvSpPr>
          <p:cNvPr id="101" name="Google Shape;101;p3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3211617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E1CD0F0-C157-4A74-85C5-3764950204CE}"/>
              </a:ext>
            </a:extLst>
          </p:cNvPr>
          <p:cNvSpPr/>
          <p:nvPr userDrawn="1"/>
        </p:nvSpPr>
        <p:spPr>
          <a:xfrm>
            <a:off x="0" y="0"/>
            <a:ext cx="12191999" cy="2552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84A88E2B-8914-4A51-93D1-53EE236F8DAE}"/>
              </a:ext>
            </a:extLst>
          </p:cNvPr>
          <p:cNvGrpSpPr/>
          <p:nvPr userDrawn="1"/>
        </p:nvGrpSpPr>
        <p:grpSpPr>
          <a:xfrm>
            <a:off x="1" y="2543120"/>
            <a:ext cx="12192000" cy="92498"/>
            <a:chOff x="11445923" y="0"/>
            <a:chExt cx="1119115" cy="2552282"/>
          </a:xfrm>
        </p:grpSpPr>
        <p:sp>
          <p:nvSpPr>
            <p:cNvPr id="5" name="Rectangle 4">
              <a:extLst>
                <a:ext uri="{FF2B5EF4-FFF2-40B4-BE49-F238E27FC236}">
                  <a16:creationId xmlns:a16="http://schemas.microsoft.com/office/drawing/2014/main" id="{013FC2A0-2C8C-454E-A2FC-805728A75C98}"/>
                </a:ext>
              </a:extLst>
            </p:cNvPr>
            <p:cNvSpPr/>
            <p:nvPr/>
          </p:nvSpPr>
          <p:spPr>
            <a:xfrm>
              <a:off x="11818961"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7690C1EE-6A6F-42D3-83B8-026B5166B341}"/>
                </a:ext>
              </a:extLst>
            </p:cNvPr>
            <p:cNvSpPr/>
            <p:nvPr/>
          </p:nvSpPr>
          <p:spPr>
            <a:xfrm>
              <a:off x="11445923" y="0"/>
              <a:ext cx="373038" cy="255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6">
              <a:extLst>
                <a:ext uri="{FF2B5EF4-FFF2-40B4-BE49-F238E27FC236}">
                  <a16:creationId xmlns:a16="http://schemas.microsoft.com/office/drawing/2014/main" id="{1AAFA40F-A963-4E4B-8411-ED8116D801AE}"/>
                </a:ext>
              </a:extLst>
            </p:cNvPr>
            <p:cNvSpPr/>
            <p:nvPr/>
          </p:nvSpPr>
          <p:spPr>
            <a:xfrm>
              <a:off x="12192000" y="0"/>
              <a:ext cx="373038" cy="25522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FF457DA5-8BD8-4BD1-ABAC-1702790078A5}"/>
              </a:ext>
            </a:extLst>
          </p:cNvPr>
          <p:cNvGrpSpPr/>
          <p:nvPr userDrawn="1"/>
        </p:nvGrpSpPr>
        <p:grpSpPr>
          <a:xfrm>
            <a:off x="11126530" y="59960"/>
            <a:ext cx="983575" cy="1226175"/>
            <a:chOff x="8411919" y="701065"/>
            <a:chExt cx="2800065" cy="3490702"/>
          </a:xfrm>
        </p:grpSpPr>
        <p:cxnSp>
          <p:nvCxnSpPr>
            <p:cNvPr id="9" name="Straight Connector 8">
              <a:extLst>
                <a:ext uri="{FF2B5EF4-FFF2-40B4-BE49-F238E27FC236}">
                  <a16:creationId xmlns:a16="http://schemas.microsoft.com/office/drawing/2014/main" id="{95DD6D29-DDE2-45C1-A138-CADB303F7C9F}"/>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FDC7CD9-2180-42AE-8704-20DBF67B10A0}"/>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D0A05A7-05C3-49E0-9D7D-F545E41AF236}"/>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7A9F57B-F0AC-4B12-9AF5-A2D627622BC2}"/>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1285139-F2C4-446A-B33F-24C8A0E0D26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5932DE-97EB-4356-AB7E-C15C95618CA8}"/>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91D568-C449-4AA9-82B1-53294978160D}"/>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8F475E-0095-4F26-BB26-022930977535}"/>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5EFA47E-8BD9-48B8-8713-E45FE90BC03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6E6CA7-B7F3-4621-A76D-BA617AA32ED8}"/>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74EE110-4344-4F52-A647-018872E82CB7}"/>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D380D3-EEA7-40C1-B43D-07CD1E39FD9A}"/>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8724384-2A2C-43ED-8941-9540034BD8C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0ACFEA-6181-41EB-8BED-A51527F7C02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11BAF15-78AF-4795-B4FC-753D1EF9E02E}"/>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050C95F-629C-490C-8BAC-78DABCD855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5A19A85-9EC7-455C-8DD6-187CB92EDEE4}"/>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7240E26-80CD-41EC-B8BB-D59466F37C28}"/>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DC3978A-C5FA-42C9-8D7B-F6438BA6096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4388F42-C696-4539-BD00-F21F87F844EA}"/>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148E84D-1A6D-4271-8A0A-660F1B15D12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2B5DA5F-B400-4F36-B83F-421F78931480}"/>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044EE669-9E4C-4CA7-A3A7-33BC296CAA71}"/>
              </a:ext>
            </a:extLst>
          </p:cNvPr>
          <p:cNvGrpSpPr/>
          <p:nvPr userDrawn="1"/>
        </p:nvGrpSpPr>
        <p:grpSpPr>
          <a:xfrm rot="15730005">
            <a:off x="10036530" y="262594"/>
            <a:ext cx="983575" cy="1226175"/>
            <a:chOff x="8411919" y="701065"/>
            <a:chExt cx="2800065" cy="3490702"/>
          </a:xfrm>
        </p:grpSpPr>
        <p:cxnSp>
          <p:nvCxnSpPr>
            <p:cNvPr id="32" name="Straight Connector 31">
              <a:extLst>
                <a:ext uri="{FF2B5EF4-FFF2-40B4-BE49-F238E27FC236}">
                  <a16:creationId xmlns:a16="http://schemas.microsoft.com/office/drawing/2014/main" id="{0EC4FCD0-D80E-4BDE-A5CD-8F0BC7673FD2}"/>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CA6BF7A-2F64-4D37-A80A-A731FAAE69BE}"/>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7D40FFE-6973-4966-BE8A-2C8BFC6DED2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8D0628B-4C25-405C-B92F-967A2F552D5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55B7347-0448-457F-8A6E-209E78A2212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1F3020F-2980-43D8-A6E1-A1C268398A2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62F092F-EF39-4548-B871-05F5F502CCB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36979FA-828A-48D4-9C8B-6F50EEDAC5A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50A29C4-0BDC-4C57-A752-FBD4848DD6D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195D661-139C-43DA-B191-64D4E3EB6F2C}"/>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A0B6320-BEEA-4ED4-886F-54835A7A8DC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0C052C-0C49-45D2-95B4-EB71C530351C}"/>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8C62899-030E-4CD7-8551-E8FB609D8372}"/>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753D3BE-5268-47BB-88DC-D80B00614481}"/>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E2C63B3-FEBC-4E81-A83F-442EFD970C61}"/>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9839260-DA6B-4278-8342-339E9D7EEA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A9196E6-7FB0-4C52-A592-204D37882FDF}"/>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F56BBE9-7A54-44FD-8960-0A51776C1430}"/>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F9F36F4-C91F-4046-832E-002EF0AE5503}"/>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7280801-44E2-40E6-9915-0A3ADC263647}"/>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3EA181D-8A90-4729-8E01-BAB32AE98160}"/>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9547D6E-9ECC-481E-83BB-010BB8DA42F1}"/>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D17AD10F-453A-4E8D-AD1B-4B24EAEAFAD1}"/>
              </a:ext>
            </a:extLst>
          </p:cNvPr>
          <p:cNvGrpSpPr/>
          <p:nvPr userDrawn="1"/>
        </p:nvGrpSpPr>
        <p:grpSpPr>
          <a:xfrm rot="6889181">
            <a:off x="10412956" y="1601928"/>
            <a:ext cx="796471" cy="992922"/>
            <a:chOff x="8411919" y="701065"/>
            <a:chExt cx="2800065" cy="3490702"/>
          </a:xfrm>
        </p:grpSpPr>
        <p:cxnSp>
          <p:nvCxnSpPr>
            <p:cNvPr id="55" name="Straight Connector 54">
              <a:extLst>
                <a:ext uri="{FF2B5EF4-FFF2-40B4-BE49-F238E27FC236}">
                  <a16:creationId xmlns:a16="http://schemas.microsoft.com/office/drawing/2014/main" id="{FDD64DF2-DC03-4DA2-8ECD-92414187EC81}"/>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6570102-6A32-4B3B-906D-BD8943799E0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C6062CC-F21A-41D5-B8B5-545A8428128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B52F408-DC70-476B-A49E-0EC9DCC8A68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A5B904B-857F-43D9-88E8-9889A777C56B}"/>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EBCEDAA-E03D-4863-BBCD-A3499AB57842}"/>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4D46D37-1080-4754-9469-9332FD8D44F1}"/>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25EE8BE-F561-4363-B07C-2A8568C849D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CDEA6CE-6883-439C-90F3-B682651821D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39EBADE-0038-4448-AE69-7A30F68146A9}"/>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C478AC4-0F9A-4B28-B8AE-A5C3FC191FD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64C4057-53E5-4332-A8BC-0476466B17C2}"/>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6E5EB65-4860-47A3-A636-1D5B4086EBE5}"/>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8726D1F-8E94-41C4-91B4-FE73F6CA4A22}"/>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C5EE4BC-D4F2-4506-A3BC-1F492332090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A371812-5AE7-41A7-8354-03341B0DD5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B530347-4200-441B-ABAD-B145DCE83342}"/>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E61C81E-2924-483B-81DE-205FCB7A445E}"/>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324DC81-1E85-4D25-9885-81ACFF8EF9C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F3CC859-CABB-414D-A81B-30AF7FDC405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C5B7264-49F4-4210-9CA1-CF355D0959B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FED197B-9A2F-4634-9DE3-0062A5B452DC}"/>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5A6F875E-26AF-47EC-80DA-4A202F58A299}"/>
              </a:ext>
            </a:extLst>
          </p:cNvPr>
          <p:cNvGrpSpPr/>
          <p:nvPr userDrawn="1"/>
        </p:nvGrpSpPr>
        <p:grpSpPr>
          <a:xfrm rot="20334324">
            <a:off x="11027040" y="751132"/>
            <a:ext cx="1164960" cy="1452298"/>
            <a:chOff x="8411919" y="701065"/>
            <a:chExt cx="2800065" cy="3490702"/>
          </a:xfrm>
        </p:grpSpPr>
        <p:cxnSp>
          <p:nvCxnSpPr>
            <p:cNvPr id="78" name="Straight Connector 77">
              <a:extLst>
                <a:ext uri="{FF2B5EF4-FFF2-40B4-BE49-F238E27FC236}">
                  <a16:creationId xmlns:a16="http://schemas.microsoft.com/office/drawing/2014/main" id="{677BA5B5-C758-4877-800C-0C7E4D9CEBE4}"/>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83A37C0-EC73-49DF-8FB5-5ECE4448FD6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1BA5729-6339-4F12-87C6-59FE607335CD}"/>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12BFEE7-A77F-4E6A-9E50-307AEE0A93E3}"/>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402FDBD-1882-4637-A220-48C025A1952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BB18570-115A-4B82-B5E8-DEFEE35E3640}"/>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3A398FB-C068-4429-A23D-89DBCBB6FFF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B571856-F9E7-4ED8-B06C-57DFF6B9CC0F}"/>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A8CAEB4-E5DC-46B5-B31F-0CEF9684504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1937CDF-54A0-4EB9-87AA-3A6F53380AA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EC0EDC4-79A2-48AC-9C2F-EC89AA5AF40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C7274A9-AD57-4BC8-9D3E-4444CD75C008}"/>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CE58877-41A8-426A-A97C-C7E929F3EBE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EBC82F-0A62-4539-9DAC-1F7078C43F8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A5A7A4C-C4AC-4031-8AE8-3C1D0B91DF2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3F73277-134F-4896-A41B-6121A44641EF}"/>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84486BE-FF72-4400-AED7-FC2F51FF896E}"/>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7E4E1DC-4629-41E4-881E-039F4A4E34F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EBF3104-364F-4626-A5B8-05B4D1ADCA6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EA45D2F-F00F-4129-99E1-0B7C1B4A45BE}"/>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6CA710A-0CE7-4CEF-B09B-27A332D9594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CF51995-51FB-475E-94CD-AEE40B2178EE}"/>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B0D5CCF4-AEE8-4235-B77C-72150C7B86A8}"/>
              </a:ext>
            </a:extLst>
          </p:cNvPr>
          <p:cNvGrpSpPr/>
          <p:nvPr userDrawn="1"/>
        </p:nvGrpSpPr>
        <p:grpSpPr>
          <a:xfrm rot="20334324">
            <a:off x="9037156" y="71664"/>
            <a:ext cx="753407" cy="737354"/>
            <a:chOff x="8411919" y="701065"/>
            <a:chExt cx="2800065" cy="3490702"/>
          </a:xfrm>
        </p:grpSpPr>
        <p:cxnSp>
          <p:nvCxnSpPr>
            <p:cNvPr id="101" name="Straight Connector 100">
              <a:extLst>
                <a:ext uri="{FF2B5EF4-FFF2-40B4-BE49-F238E27FC236}">
                  <a16:creationId xmlns:a16="http://schemas.microsoft.com/office/drawing/2014/main" id="{6666712C-D9DC-4E1B-B224-EE2C1109D35C}"/>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3352840-ABD4-47EF-ADD9-AA88424C913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9F6F136-D82F-4732-9A09-51877B30061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357C639-5D19-43DF-9527-8D32F5DC8C97}"/>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9BA665B-04B0-4300-9EB4-1CFFE3ED45E8}"/>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F1951ED-ABFB-4722-9F63-B0B27E2C299A}"/>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4E12DE-0E57-4B8F-A49C-688E0958E91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E4BC377-B444-49A0-A473-E947787673A9}"/>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6B46601-4F83-4893-8A97-6736B822C139}"/>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7EEF4EC-D9C6-4972-9B35-88DF77520A96}"/>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2B4C8D5-FD70-44AE-8137-B0A8F4ACCEA6}"/>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E403C5D-66B6-4B98-9623-F82EEB8A97A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521883D-899C-437B-9424-C11E887F4C7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1EE4CB0-E6F1-4616-8CFD-ABC0841896B9}"/>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D622344-682A-45AB-BDAC-D83955B30DB0}"/>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3F36C3A-AAA2-43EC-A1CA-D5CCDC6E3589}"/>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D7E67AE-8D68-43B6-A73E-4A33D1A25236}"/>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A0A232-916A-46A2-A7C1-987C261630A9}"/>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78AD056-AB72-4926-86BA-E77C4E1712F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189B293-9518-480B-92F2-B3FD6AE4D625}"/>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9E57236-C826-4A70-BF3F-87A183C24D27}"/>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8F2DAEF-A763-4480-9B9B-5510A70DD6B4}"/>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574C772B-1928-4597-8A34-F77909439262}"/>
              </a:ext>
            </a:extLst>
          </p:cNvPr>
          <p:cNvGrpSpPr/>
          <p:nvPr userDrawn="1"/>
        </p:nvGrpSpPr>
        <p:grpSpPr>
          <a:xfrm rot="19421998">
            <a:off x="9748081" y="1384230"/>
            <a:ext cx="717208" cy="701926"/>
            <a:chOff x="8411919" y="701065"/>
            <a:chExt cx="2800065" cy="3490702"/>
          </a:xfrm>
        </p:grpSpPr>
        <p:cxnSp>
          <p:nvCxnSpPr>
            <p:cNvPr id="124" name="Straight Connector 123">
              <a:extLst>
                <a:ext uri="{FF2B5EF4-FFF2-40B4-BE49-F238E27FC236}">
                  <a16:creationId xmlns:a16="http://schemas.microsoft.com/office/drawing/2014/main" id="{7089472D-6102-4681-8E55-2C5794EE4E05}"/>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5D7A623-A535-43CF-9E20-EB48163EBA0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4DDAD5E-B095-422F-B6CD-672CE6F954C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8204260-9189-46EB-869A-E95AE4088988}"/>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B13CB03-7EDD-43E9-A3EE-08A70D250D4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24ACA07-2AC8-4301-AF7A-F872F5BCBF77}"/>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E9DDC0C-BE86-40AC-BA9D-02E3CE7A15D8}"/>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04D754C4-75A5-4238-AA8C-BB7B243E723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819C5E5-16FB-4BD7-ABFF-2AFB5E55E991}"/>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C7A9859-4815-4EA4-8F65-F968C9FC849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7B13CD7-AC6F-456F-9E2D-A202EA93C04D}"/>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2B697B7-B1AF-408B-A9B5-014F75EB3E91}"/>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FF57946-E60E-4726-9F65-63637C96D9AC}"/>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CB79018-A974-42C3-9327-9EE494BBBC1F}"/>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027431D-F6A9-4475-92D1-2C456BFCECF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B510266C-E548-470A-8A98-08A02F3E2EE8}"/>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37175B15-68E2-4A5E-9813-8991CCF80A48}"/>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A100DAD-AFB1-40DB-ADE7-B83F5DD8967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20490C3-05EB-4F8F-B133-39AC8E8CA87F}"/>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64D449B-2D2F-4B3F-8257-1F8D0DD919E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C287B58-6106-4047-BAA2-C3406DDB2596}"/>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B63D3A8-33D6-4BC7-8CC9-857AAE669DC5}"/>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46" name="Group 145">
            <a:extLst>
              <a:ext uri="{FF2B5EF4-FFF2-40B4-BE49-F238E27FC236}">
                <a16:creationId xmlns:a16="http://schemas.microsoft.com/office/drawing/2014/main" id="{17F06A6F-6318-483E-B452-C88B27C43350}"/>
              </a:ext>
            </a:extLst>
          </p:cNvPr>
          <p:cNvGrpSpPr/>
          <p:nvPr userDrawn="1"/>
        </p:nvGrpSpPr>
        <p:grpSpPr>
          <a:xfrm rot="19421998">
            <a:off x="9244413" y="1325575"/>
            <a:ext cx="458379" cy="448611"/>
            <a:chOff x="8411919" y="701065"/>
            <a:chExt cx="2800065" cy="3490702"/>
          </a:xfrm>
        </p:grpSpPr>
        <p:cxnSp>
          <p:nvCxnSpPr>
            <p:cNvPr id="147" name="Straight Connector 146">
              <a:extLst>
                <a:ext uri="{FF2B5EF4-FFF2-40B4-BE49-F238E27FC236}">
                  <a16:creationId xmlns:a16="http://schemas.microsoft.com/office/drawing/2014/main" id="{E91CD7AF-1692-4440-B8BA-E670A60CBCCA}"/>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356FF31-B953-4F4E-B596-E60EA148FE19}"/>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5C49752A-D43C-45B6-993D-EA5E0844C9BB}"/>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B753FBDD-B18B-409C-A47A-F97D2E3F5EF6}"/>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1749067-1D7E-4678-B43D-843D42744BF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B90CE84-57B1-4386-B44F-156E4FFC61CD}"/>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15B6C08B-4B3D-4F15-9BA5-AB40A1E1F85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BC1DF333-9292-43D8-96FF-D38D03FC80C0}"/>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DC4CB3EA-34E0-4265-818A-640BBCAED2D6}"/>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885D7418-DA23-4D62-ADDA-A33D8629D46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DA01C98-3668-44DC-BD8A-21C1F9B9CC2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7874D64-B6D5-4B26-9D31-C32312A1FDF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67A0BDD8-5F2F-4871-AC80-15065F48B7B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774FF47B-975B-495B-AFA7-626EA3CB0BC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9979DDAC-383E-484D-AD43-6040954E5D53}"/>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5E20253B-FE44-45FD-9073-793A2ACD306A}"/>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4A967840-EB8D-4A8D-9023-BA05C472301C}"/>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BFA0587-ECDE-4476-B6DA-8C1636CCCB86}"/>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332D652-2851-49FA-9380-17419EF0B2E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AB93698-E5DF-418F-84ED-95993EFBD67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7253BEA4-85D6-4559-8CD4-CD651FA044B2}"/>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3186F57-FF32-469C-8E8F-0D5A121C0D09}"/>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B39A1B71-4BFB-417F-8ADF-A50673257A72}"/>
              </a:ext>
            </a:extLst>
          </p:cNvPr>
          <p:cNvGrpSpPr/>
          <p:nvPr userDrawn="1"/>
        </p:nvGrpSpPr>
        <p:grpSpPr>
          <a:xfrm rot="19421998">
            <a:off x="10765083" y="43767"/>
            <a:ext cx="412730" cy="403935"/>
            <a:chOff x="8411919" y="701065"/>
            <a:chExt cx="2800065" cy="3490702"/>
          </a:xfrm>
        </p:grpSpPr>
        <p:cxnSp>
          <p:nvCxnSpPr>
            <p:cNvPr id="170" name="Straight Connector 169">
              <a:extLst>
                <a:ext uri="{FF2B5EF4-FFF2-40B4-BE49-F238E27FC236}">
                  <a16:creationId xmlns:a16="http://schemas.microsoft.com/office/drawing/2014/main" id="{F5970A27-55A6-4D07-8C70-C55D06337EBD}"/>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E83ABF58-61A0-409C-A57E-EA1E39EFB77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A072E919-222D-4E11-9FBF-4092D8A0EAF7}"/>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669C07E-C483-453C-AAEC-C3FBEDB040FD}"/>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344DE8EA-742F-48A6-BEBC-F6781301EDE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16CB3F9E-2089-4472-92AB-7C98031C056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70B846A2-CA79-4A17-A686-E022D57453C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19E7FB7-9E8D-44B6-8718-865071D5016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1D0C8432-AFF4-4746-83E6-40A3AD7EBAED}"/>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E4C7F024-C3FD-44DA-B543-9D4C33842F0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11DFA92C-51B2-4F6C-AE96-147198D89D7A}"/>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F9FB3DC-4DAF-4AAE-9F4C-EFB7B0B94E6F}"/>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9FEA2574-D8E8-4BE5-9DEF-F08B7AF24CBB}"/>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C142A40-9738-4197-9048-6E3CE282293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DA05D9C8-371D-4CB4-967D-A728CB6DE2B8}"/>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9EB1DF40-1EA3-479A-8E44-C460A09111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9194C8E4-D8F1-4623-8319-FC3C7547D1E9}"/>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C2521ABC-062E-4457-999D-4BC3DE953E87}"/>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994EDE13-F833-42D7-A127-BB45FBFCB58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76DD19A0-42AC-4680-A070-B7D26A7ECB8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4823B065-A184-4DE8-A2E9-BD9454771D9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06A0FAEF-9B32-47C8-BD6B-48A2993CE36A}"/>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92" name="Rectangle 191">
            <a:extLst>
              <a:ext uri="{FF2B5EF4-FFF2-40B4-BE49-F238E27FC236}">
                <a16:creationId xmlns:a16="http://schemas.microsoft.com/office/drawing/2014/main" id="{6C54488B-4AA8-4A29-9071-60D6AF00DA6E}"/>
              </a:ext>
            </a:extLst>
          </p:cNvPr>
          <p:cNvSpPr/>
          <p:nvPr userDrawn="1"/>
        </p:nvSpPr>
        <p:spPr>
          <a:xfrm>
            <a:off x="11445923" y="0"/>
            <a:ext cx="373038" cy="25522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3" name="Rectangle 192">
            <a:extLst>
              <a:ext uri="{FF2B5EF4-FFF2-40B4-BE49-F238E27FC236}">
                <a16:creationId xmlns:a16="http://schemas.microsoft.com/office/drawing/2014/main" id="{6AA5F804-B564-42DA-88D6-915FE7EFD1E7}"/>
              </a:ext>
            </a:extLst>
          </p:cNvPr>
          <p:cNvSpPr/>
          <p:nvPr userDrawn="1"/>
        </p:nvSpPr>
        <p:spPr>
          <a:xfrm>
            <a:off x="11818961" y="0"/>
            <a:ext cx="373038" cy="25522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527548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ver slide layout">
    <p:bg>
      <p:bgPr>
        <a:solidFill>
          <a:schemeClr val="accent1">
            <a:lumMod val="5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17E40D-B216-4710-BD18-207E86DC4C8E}"/>
              </a:ext>
            </a:extLst>
          </p:cNvPr>
          <p:cNvPicPr>
            <a:picLocks noChangeAspect="1"/>
          </p:cNvPicPr>
          <p:nvPr userDrawn="1"/>
        </p:nvPicPr>
        <p:blipFill>
          <a:blip r:embed="rId2">
            <a:alphaModFix amt="2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400333" y="-299340"/>
            <a:ext cx="11391334" cy="7456680"/>
          </a:xfrm>
          <a:prstGeom prst="rect">
            <a:avLst/>
          </a:prstGeom>
        </p:spPr>
      </p:pic>
    </p:spTree>
    <p:extLst>
      <p:ext uri="{BB962C8B-B14F-4D97-AF65-F5344CB8AC3E}">
        <p14:creationId xmlns:p14="http://schemas.microsoft.com/office/powerpoint/2010/main" val="758097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6878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914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93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576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527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736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581927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4_Images &amp; Contents Layout">
    <p:spTree>
      <p:nvGrpSpPr>
        <p:cNvPr id="1" name=""/>
        <p:cNvGrpSpPr/>
        <p:nvPr/>
      </p:nvGrpSpPr>
      <p:grpSpPr>
        <a:xfrm>
          <a:off x="0" y="0"/>
          <a:ext cx="0" cy="0"/>
          <a:chOff x="0" y="0"/>
          <a:chExt cx="0" cy="0"/>
        </a:xfrm>
      </p:grpSpPr>
      <p:sp>
        <p:nvSpPr>
          <p:cNvPr id="29" name="Picture Placeholder 2"/>
          <p:cNvSpPr>
            <a:spLocks noGrp="1"/>
          </p:cNvSpPr>
          <p:nvPr>
            <p:ph type="pic" idx="14" hasCustomPrompt="1"/>
          </p:nvPr>
        </p:nvSpPr>
        <p:spPr>
          <a:xfrm>
            <a:off x="280706" y="395209"/>
            <a:ext cx="11617291" cy="2908895"/>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2" name="Picture Placeholder 2"/>
          <p:cNvSpPr>
            <a:spLocks noGrp="1"/>
          </p:cNvSpPr>
          <p:nvPr>
            <p:ph type="pic" idx="15" hasCustomPrompt="1"/>
          </p:nvPr>
        </p:nvSpPr>
        <p:spPr>
          <a:xfrm>
            <a:off x="858527"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3" name="Picture Placeholder 2"/>
          <p:cNvSpPr>
            <a:spLocks noGrp="1"/>
          </p:cNvSpPr>
          <p:nvPr>
            <p:ph type="pic" idx="16" hasCustomPrompt="1"/>
          </p:nvPr>
        </p:nvSpPr>
        <p:spPr>
          <a:xfrm>
            <a:off x="3628466"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4" name="Picture Placeholder 2"/>
          <p:cNvSpPr>
            <a:spLocks noGrp="1"/>
          </p:cNvSpPr>
          <p:nvPr>
            <p:ph type="pic" idx="17" hasCustomPrompt="1"/>
          </p:nvPr>
        </p:nvSpPr>
        <p:spPr>
          <a:xfrm>
            <a:off x="6398405"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6" name="Picture Placeholder 2"/>
          <p:cNvSpPr>
            <a:spLocks noGrp="1"/>
          </p:cNvSpPr>
          <p:nvPr>
            <p:ph type="pic" idx="18" hasCustomPrompt="1"/>
          </p:nvPr>
        </p:nvSpPr>
        <p:spPr>
          <a:xfrm>
            <a:off x="9168343"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893070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45268"/>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7" r:id="rId17"/>
    <p:sldLayoutId id="2147483698" r:id="rId18"/>
    <p:sldLayoutId id="2147483699" r:id="rId19"/>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chart" Target="../charts/chart4.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chart" Target="../charts/chart5.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chart" Target="../charts/chart7.xml"/><Relationship Id="rId4" Type="http://schemas.openxmlformats.org/officeDocument/2006/relationships/chart" Target="../charts/chart6.xml"/></Relationships>
</file>

<file path=ppt/slides/_rels/slide16.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18.xml"/><Relationship Id="rId5" Type="http://schemas.openxmlformats.org/officeDocument/2006/relationships/image" Target="../media/image23.sv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png"/><Relationship Id="rId7" Type="http://schemas.openxmlformats.org/officeDocument/2006/relationships/image" Target="../media/image15.jpg"/><Relationship Id="rId2" Type="http://schemas.openxmlformats.org/officeDocument/2006/relationships/image" Target="../media/image10.png"/><Relationship Id="rId1" Type="http://schemas.openxmlformats.org/officeDocument/2006/relationships/slideLayout" Target="../slideLayouts/slideLayout18.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tiff"/><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8.xml"/><Relationship Id="rId5" Type="http://schemas.openxmlformats.org/officeDocument/2006/relationships/image" Target="../media/image23.sv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slideLayout" Target="../slideLayouts/slideLayout17.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25.jpg"/><Relationship Id="rId7" Type="http://schemas.openxmlformats.org/officeDocument/2006/relationships/image" Target="../media/image24.png"/><Relationship Id="rId12" Type="http://schemas.openxmlformats.org/officeDocument/2006/relationships/customXml" Target="../ink/ink6.xml"/><Relationship Id="rId17" Type="http://schemas.openxmlformats.org/officeDocument/2006/relationships/image" Target="../media/image28.svg"/><Relationship Id="rId2" Type="http://schemas.openxmlformats.org/officeDocument/2006/relationships/customXml" Target="../ink/ink1.xml"/><Relationship Id="rId16" Type="http://schemas.openxmlformats.org/officeDocument/2006/relationships/image" Target="../media/image27.png"/><Relationship Id="rId1" Type="http://schemas.openxmlformats.org/officeDocument/2006/relationships/slideLayout" Target="../slideLayouts/slideLayout17.xml"/><Relationship Id="rId6" Type="http://schemas.openxmlformats.org/officeDocument/2006/relationships/customXml" Target="../ink/ink3.xml"/><Relationship Id="rId11" Type="http://schemas.openxmlformats.org/officeDocument/2006/relationships/image" Target="../media/image26.png"/><Relationship Id="rId5" Type="http://schemas.openxmlformats.org/officeDocument/2006/relationships/customXml" Target="../ink/ink2.xml"/><Relationship Id="rId15" Type="http://schemas.openxmlformats.org/officeDocument/2006/relationships/image" Target="../media/image23.svg"/><Relationship Id="rId10" Type="http://schemas.openxmlformats.org/officeDocument/2006/relationships/customXml" Target="../ink/ink5.xml"/><Relationship Id="rId4" Type="http://schemas.openxmlformats.org/officeDocument/2006/relationships/image" Target="../media/image23.png"/><Relationship Id="rId9" Type="http://schemas.openxmlformats.org/officeDocument/2006/relationships/image" Target="../media/image25.png"/><Relationship Id="rId1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jpg"/><Relationship Id="rId2" Type="http://schemas.openxmlformats.org/officeDocument/2006/relationships/image" Target="../media/image29.jpg"/><Relationship Id="rId1" Type="http://schemas.openxmlformats.org/officeDocument/2006/relationships/slideLayout" Target="../slideLayouts/slideLayout1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3.sv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221F751-3C5B-4561-AD14-8637C5B66736}"/>
              </a:ext>
            </a:extLst>
          </p:cNvPr>
          <p:cNvSpPr txBox="1"/>
          <p:nvPr/>
        </p:nvSpPr>
        <p:spPr>
          <a:xfrm>
            <a:off x="528905" y="2020708"/>
            <a:ext cx="6660056" cy="2862322"/>
          </a:xfrm>
          <a:prstGeom prst="rect">
            <a:avLst/>
          </a:prstGeom>
          <a:noFill/>
        </p:spPr>
        <p:txBody>
          <a:bodyPr wrap="square" rtlCol="0" anchor="ctr">
            <a:spAutoFit/>
          </a:bodyPr>
          <a:lstStyle/>
          <a:p>
            <a:r>
              <a:rPr lang="en-US" sz="6000" b="1" dirty="0">
                <a:solidFill>
                  <a:schemeClr val="bg1"/>
                </a:solidFill>
                <a:cs typeface="Arial" pitchFamily="34" charset="0"/>
              </a:rPr>
              <a:t>Lead &amp; </a:t>
            </a:r>
          </a:p>
          <a:p>
            <a:r>
              <a:rPr lang="en-US" sz="6000" b="1" dirty="0">
                <a:solidFill>
                  <a:schemeClr val="bg1"/>
                </a:solidFill>
                <a:cs typeface="Arial" pitchFamily="34" charset="0"/>
              </a:rPr>
              <a:t>Opportunity </a:t>
            </a:r>
          </a:p>
          <a:p>
            <a:r>
              <a:rPr lang="en-US" sz="6000" b="1" dirty="0">
                <a:solidFill>
                  <a:schemeClr val="bg1"/>
                </a:solidFill>
                <a:cs typeface="Arial" pitchFamily="34" charset="0"/>
              </a:rPr>
              <a:t>Scoring</a:t>
            </a:r>
            <a:endParaRPr lang="ko-KR" altLang="en-US" sz="6000" b="1" dirty="0">
              <a:solidFill>
                <a:schemeClr val="bg1"/>
              </a:solidFill>
              <a:cs typeface="Arial" pitchFamily="34" charset="0"/>
            </a:endParaRPr>
          </a:p>
        </p:txBody>
      </p:sp>
      <p:pic>
        <p:nvPicPr>
          <p:cNvPr id="8" name="图片 7" descr="A close up of a logo&#10;&#10;Description automatically generated">
            <a:extLst>
              <a:ext uri="{FF2B5EF4-FFF2-40B4-BE49-F238E27FC236}">
                <a16:creationId xmlns:a16="http://schemas.microsoft.com/office/drawing/2014/main" id="{08B0D4C7-8028-8B43-8ECF-73881C9DBD4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42645" y="1708751"/>
            <a:ext cx="3415413" cy="3442670"/>
          </a:xfrm>
          <a:prstGeom prst="rect">
            <a:avLst/>
          </a:prstGeom>
          <a:noFill/>
          <a:ln>
            <a:noFill/>
          </a:ln>
        </p:spPr>
      </p:pic>
      <p:sp>
        <p:nvSpPr>
          <p:cNvPr id="2" name="TextBox 1">
            <a:extLst>
              <a:ext uri="{FF2B5EF4-FFF2-40B4-BE49-F238E27FC236}">
                <a16:creationId xmlns:a16="http://schemas.microsoft.com/office/drawing/2014/main" id="{12DB7630-9764-3249-9B24-BF4E7F2E3E66}"/>
              </a:ext>
            </a:extLst>
          </p:cNvPr>
          <p:cNvSpPr txBox="1"/>
          <p:nvPr/>
        </p:nvSpPr>
        <p:spPr>
          <a:xfrm>
            <a:off x="577892" y="5357564"/>
            <a:ext cx="4429418" cy="646331"/>
          </a:xfrm>
          <a:prstGeom prst="rect">
            <a:avLst/>
          </a:prstGeom>
          <a:noFill/>
        </p:spPr>
        <p:txBody>
          <a:bodyPr wrap="none" rtlCol="0">
            <a:spAutoFit/>
          </a:bodyPr>
          <a:lstStyle/>
          <a:p>
            <a:r>
              <a:rPr lang="en-US" i="1" dirty="0">
                <a:solidFill>
                  <a:schemeClr val="bg1"/>
                </a:solidFill>
              </a:rPr>
              <a:t>Masters of Data Science Industry Project </a:t>
            </a:r>
          </a:p>
          <a:p>
            <a:r>
              <a:rPr lang="en-US" i="1" dirty="0">
                <a:solidFill>
                  <a:schemeClr val="bg1"/>
                </a:solidFill>
              </a:rPr>
              <a:t>2020</a:t>
            </a:r>
          </a:p>
        </p:txBody>
      </p:sp>
    </p:spTree>
    <p:extLst>
      <p:ext uri="{BB962C8B-B14F-4D97-AF65-F5344CB8AC3E}">
        <p14:creationId xmlns:p14="http://schemas.microsoft.com/office/powerpoint/2010/main" val="700255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26576556-320B-654F-9F5C-7EA58B0E74E5}"/>
              </a:ext>
            </a:extLst>
          </p:cNvPr>
          <p:cNvGrpSpPr/>
          <p:nvPr/>
        </p:nvGrpSpPr>
        <p:grpSpPr>
          <a:xfrm>
            <a:off x="282633" y="3731563"/>
            <a:ext cx="4572786" cy="2646948"/>
            <a:chOff x="1113752" y="3398955"/>
            <a:chExt cx="5444389" cy="3270020"/>
          </a:xfrm>
        </p:grpSpPr>
        <p:sp>
          <p:nvSpPr>
            <p:cNvPr id="5" name="Rectangle 4">
              <a:extLst>
                <a:ext uri="{FF2B5EF4-FFF2-40B4-BE49-F238E27FC236}">
                  <a16:creationId xmlns:a16="http://schemas.microsoft.com/office/drawing/2014/main" id="{F7BD1BA9-F1D1-8C44-A1C4-00C39FCDA99D}"/>
                </a:ext>
              </a:extLst>
            </p:cNvPr>
            <p:cNvSpPr/>
            <p:nvPr/>
          </p:nvSpPr>
          <p:spPr>
            <a:xfrm>
              <a:off x="3457171" y="3826110"/>
              <a:ext cx="2347848" cy="1185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Binary Classification Model</a:t>
              </a:r>
            </a:p>
          </p:txBody>
        </p:sp>
        <p:sp>
          <p:nvSpPr>
            <p:cNvPr id="7" name="Rectangle 6">
              <a:extLst>
                <a:ext uri="{FF2B5EF4-FFF2-40B4-BE49-F238E27FC236}">
                  <a16:creationId xmlns:a16="http://schemas.microsoft.com/office/drawing/2014/main" id="{DF233657-FF86-8D47-BBF9-CBFD762BF09E}"/>
                </a:ext>
              </a:extLst>
            </p:cNvPr>
            <p:cNvSpPr/>
            <p:nvPr/>
          </p:nvSpPr>
          <p:spPr>
            <a:xfrm>
              <a:off x="2607848" y="5744888"/>
              <a:ext cx="1744135" cy="914398"/>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Successful</a:t>
              </a:r>
            </a:p>
            <a:p>
              <a:pPr algn="ctr"/>
              <a:r>
                <a:rPr lang="en-US" sz="1400" dirty="0"/>
                <a:t>(Positive, 1)</a:t>
              </a:r>
            </a:p>
          </p:txBody>
        </p:sp>
        <p:sp>
          <p:nvSpPr>
            <p:cNvPr id="8" name="Rectangle 7">
              <a:extLst>
                <a:ext uri="{FF2B5EF4-FFF2-40B4-BE49-F238E27FC236}">
                  <a16:creationId xmlns:a16="http://schemas.microsoft.com/office/drawing/2014/main" id="{CE106EF0-00F2-A843-8BCC-AF44147D141A}"/>
                </a:ext>
              </a:extLst>
            </p:cNvPr>
            <p:cNvSpPr/>
            <p:nvPr/>
          </p:nvSpPr>
          <p:spPr>
            <a:xfrm>
              <a:off x="4814006" y="5754579"/>
              <a:ext cx="1744135" cy="914396"/>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sz="1400" dirty="0"/>
                <a:t>Unsuccessful</a:t>
              </a:r>
            </a:p>
            <a:p>
              <a:pPr algn="ctr"/>
              <a:r>
                <a:rPr lang="en-US" sz="1400" dirty="0"/>
                <a:t>(Negative, 0)</a:t>
              </a:r>
            </a:p>
          </p:txBody>
        </p:sp>
        <p:sp>
          <p:nvSpPr>
            <p:cNvPr id="9" name="Oval 8">
              <a:extLst>
                <a:ext uri="{FF2B5EF4-FFF2-40B4-BE49-F238E27FC236}">
                  <a16:creationId xmlns:a16="http://schemas.microsoft.com/office/drawing/2014/main" id="{732B507C-57CB-2042-B4F5-4C119F5B1C43}"/>
                </a:ext>
              </a:extLst>
            </p:cNvPr>
            <p:cNvSpPr/>
            <p:nvPr/>
          </p:nvSpPr>
          <p:spPr>
            <a:xfrm>
              <a:off x="1113752" y="3398955"/>
              <a:ext cx="2114868" cy="2039645"/>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Population of Opportunities</a:t>
              </a:r>
            </a:p>
          </p:txBody>
        </p:sp>
        <p:cxnSp>
          <p:nvCxnSpPr>
            <p:cNvPr id="11" name="Straight Arrow Connector 10">
              <a:extLst>
                <a:ext uri="{FF2B5EF4-FFF2-40B4-BE49-F238E27FC236}">
                  <a16:creationId xmlns:a16="http://schemas.microsoft.com/office/drawing/2014/main" id="{9DB3AF68-D74F-414C-B8C9-0707B500B390}"/>
                </a:ext>
              </a:extLst>
            </p:cNvPr>
            <p:cNvCxnSpPr>
              <a:cxnSpLocks/>
              <a:stCxn id="5" idx="2"/>
              <a:endCxn id="7" idx="0"/>
            </p:cNvCxnSpPr>
            <p:nvPr/>
          </p:nvCxnSpPr>
          <p:spPr>
            <a:xfrm flipH="1">
              <a:off x="3479916" y="5011442"/>
              <a:ext cx="1151178" cy="7334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BBF2290-CE2A-0F49-9C72-B6BE2CE069C4}"/>
                </a:ext>
              </a:extLst>
            </p:cNvPr>
            <p:cNvCxnSpPr>
              <a:cxnSpLocks/>
              <a:stCxn id="5" idx="2"/>
              <a:endCxn id="8" idx="0"/>
            </p:cNvCxnSpPr>
            <p:nvPr/>
          </p:nvCxnSpPr>
          <p:spPr>
            <a:xfrm>
              <a:off x="4631094" y="5011442"/>
              <a:ext cx="1054980" cy="7431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4BEE3DE-5E5B-AA44-9847-C88718358E09}"/>
                </a:ext>
              </a:extLst>
            </p:cNvPr>
            <p:cNvCxnSpPr>
              <a:cxnSpLocks/>
              <a:stCxn id="9" idx="6"/>
              <a:endCxn id="5" idx="1"/>
            </p:cNvCxnSpPr>
            <p:nvPr/>
          </p:nvCxnSpPr>
          <p:spPr>
            <a:xfrm flipV="1">
              <a:off x="3228620" y="4418777"/>
              <a:ext cx="228551"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A2116C2A-B8D0-8A42-840F-2BF5FEDE06DE}"/>
              </a:ext>
            </a:extLst>
          </p:cNvPr>
          <p:cNvSpPr txBox="1"/>
          <p:nvPr/>
        </p:nvSpPr>
        <p:spPr>
          <a:xfrm>
            <a:off x="2090047" y="2823622"/>
            <a:ext cx="2765372" cy="1077218"/>
          </a:xfrm>
          <a:prstGeom prst="rect">
            <a:avLst/>
          </a:prstGeom>
          <a:noFill/>
        </p:spPr>
        <p:txBody>
          <a:bodyPr wrap="none" rtlCol="0">
            <a:spAutoFit/>
          </a:bodyPr>
          <a:lstStyle/>
          <a:p>
            <a:pPr marL="285750" indent="-285750">
              <a:buFont typeface="Arial" panose="020B0604020202020204" pitchFamily="34" charset="0"/>
              <a:buChar char="•"/>
            </a:pPr>
            <a:r>
              <a:rPr lang="en-US" sz="1600" dirty="0"/>
              <a:t>Logistic Regression</a:t>
            </a:r>
          </a:p>
          <a:p>
            <a:pPr marL="285750" indent="-285750">
              <a:buFont typeface="Arial" panose="020B0604020202020204" pitchFamily="34" charset="0"/>
              <a:buChar char="•"/>
            </a:pPr>
            <a:r>
              <a:rPr lang="en-AU" sz="1600" dirty="0"/>
              <a:t>Support Vector Machines</a:t>
            </a:r>
          </a:p>
          <a:p>
            <a:pPr marL="285750" indent="-285750">
              <a:buFont typeface="Arial" panose="020B0604020202020204" pitchFamily="34" charset="0"/>
              <a:buChar char="•"/>
            </a:pPr>
            <a:r>
              <a:rPr lang="en-US" sz="1600" dirty="0"/>
              <a:t>Random Forest</a:t>
            </a:r>
          </a:p>
          <a:p>
            <a:pPr marL="285750" indent="-285750">
              <a:buFont typeface="Arial" panose="020B0604020202020204" pitchFamily="34" charset="0"/>
              <a:buChar char="•"/>
            </a:pPr>
            <a:r>
              <a:rPr lang="en-US" sz="1600" dirty="0"/>
              <a:t>Deep Neural Network</a:t>
            </a:r>
          </a:p>
        </p:txBody>
      </p:sp>
      <p:grpSp>
        <p:nvGrpSpPr>
          <p:cNvPr id="47" name="Group 46">
            <a:extLst>
              <a:ext uri="{FF2B5EF4-FFF2-40B4-BE49-F238E27FC236}">
                <a16:creationId xmlns:a16="http://schemas.microsoft.com/office/drawing/2014/main" id="{3F6C8897-8846-D147-8D25-C92623367244}"/>
              </a:ext>
            </a:extLst>
          </p:cNvPr>
          <p:cNvGrpSpPr/>
          <p:nvPr/>
        </p:nvGrpSpPr>
        <p:grpSpPr>
          <a:xfrm>
            <a:off x="5514479" y="3546897"/>
            <a:ext cx="5791274" cy="2541612"/>
            <a:chOff x="5514479" y="3546897"/>
            <a:chExt cx="5791274" cy="2541612"/>
          </a:xfrm>
        </p:grpSpPr>
        <p:grpSp>
          <p:nvGrpSpPr>
            <p:cNvPr id="13" name="Group 12">
              <a:extLst>
                <a:ext uri="{FF2B5EF4-FFF2-40B4-BE49-F238E27FC236}">
                  <a16:creationId xmlns:a16="http://schemas.microsoft.com/office/drawing/2014/main" id="{07205283-68EC-6344-9920-7666D2F461E7}"/>
                </a:ext>
              </a:extLst>
            </p:cNvPr>
            <p:cNvGrpSpPr/>
            <p:nvPr/>
          </p:nvGrpSpPr>
          <p:grpSpPr>
            <a:xfrm>
              <a:off x="5514479" y="4310837"/>
              <a:ext cx="5791274" cy="1777672"/>
              <a:chOff x="4117082" y="3528135"/>
              <a:chExt cx="5791274" cy="1777672"/>
            </a:xfrm>
          </p:grpSpPr>
          <p:grpSp>
            <p:nvGrpSpPr>
              <p:cNvPr id="14" name="Group 13">
                <a:extLst>
                  <a:ext uri="{FF2B5EF4-FFF2-40B4-BE49-F238E27FC236}">
                    <a16:creationId xmlns:a16="http://schemas.microsoft.com/office/drawing/2014/main" id="{321075DC-48A7-CA4F-919D-3A8564484B40}"/>
                  </a:ext>
                </a:extLst>
              </p:cNvPr>
              <p:cNvGrpSpPr/>
              <p:nvPr/>
            </p:nvGrpSpPr>
            <p:grpSpPr>
              <a:xfrm>
                <a:off x="4117082" y="3637241"/>
                <a:ext cx="5791274" cy="1668566"/>
                <a:chOff x="3431282" y="4632354"/>
                <a:chExt cx="5791274" cy="1668566"/>
              </a:xfrm>
            </p:grpSpPr>
            <p:pic>
              <p:nvPicPr>
                <p:cNvPr id="17" name="Picture 16">
                  <a:extLst>
                    <a:ext uri="{FF2B5EF4-FFF2-40B4-BE49-F238E27FC236}">
                      <a16:creationId xmlns:a16="http://schemas.microsoft.com/office/drawing/2014/main" id="{F898A889-3513-BB4B-8934-607F83FAAB0A}"/>
                    </a:ext>
                  </a:extLst>
                </p:cNvPr>
                <p:cNvPicPr>
                  <a:picLocks noChangeAspect="1"/>
                </p:cNvPicPr>
                <p:nvPr/>
              </p:nvPicPr>
              <p:blipFill>
                <a:blip r:embed="rId2"/>
                <a:stretch>
                  <a:fillRect/>
                </a:stretch>
              </p:blipFill>
              <p:spPr>
                <a:xfrm>
                  <a:off x="6493271" y="4632354"/>
                  <a:ext cx="2729285" cy="1629810"/>
                </a:xfrm>
                <a:prstGeom prst="rect">
                  <a:avLst/>
                </a:prstGeom>
              </p:spPr>
            </p:pic>
            <p:pic>
              <p:nvPicPr>
                <p:cNvPr id="18" name="Picture 2" descr="Tensorflow Precision / Recall / F1 score and Confusion matrix - Stack  Overflow">
                  <a:extLst>
                    <a:ext uri="{FF2B5EF4-FFF2-40B4-BE49-F238E27FC236}">
                      <a16:creationId xmlns:a16="http://schemas.microsoft.com/office/drawing/2014/main" id="{DC50DE8E-2D73-BA48-9ED1-39223943F4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9351"/>
                <a:stretch/>
              </p:blipFill>
              <p:spPr bwMode="auto">
                <a:xfrm>
                  <a:off x="3431282" y="4985767"/>
                  <a:ext cx="2608616" cy="1315153"/>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2" descr="Tensorflow Precision / Recall / F1 score and Confusion matrix - Stack  Overflow">
                <a:extLst>
                  <a:ext uri="{FF2B5EF4-FFF2-40B4-BE49-F238E27FC236}">
                    <a16:creationId xmlns:a16="http://schemas.microsoft.com/office/drawing/2014/main" id="{04FDF112-ACE6-4C4A-B41E-687B32B0AD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0848" b="17823"/>
              <a:stretch/>
            </p:blipFill>
            <p:spPr bwMode="auto">
              <a:xfrm>
                <a:off x="4117082" y="3528135"/>
                <a:ext cx="2608616" cy="462519"/>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TextBox 41">
              <a:extLst>
                <a:ext uri="{FF2B5EF4-FFF2-40B4-BE49-F238E27FC236}">
                  <a16:creationId xmlns:a16="http://schemas.microsoft.com/office/drawing/2014/main" id="{55A0E4A8-B38A-3D4C-AE15-E2EC69A1EDFB}"/>
                </a:ext>
              </a:extLst>
            </p:cNvPr>
            <p:cNvSpPr txBox="1"/>
            <p:nvPr/>
          </p:nvSpPr>
          <p:spPr>
            <a:xfrm>
              <a:off x="5783888" y="3546897"/>
              <a:ext cx="2069797" cy="369332"/>
            </a:xfrm>
            <a:prstGeom prst="rect">
              <a:avLst/>
            </a:prstGeom>
            <a:noFill/>
          </p:spPr>
          <p:txBody>
            <a:bodyPr wrap="none" rtlCol="0">
              <a:spAutoFit/>
            </a:bodyPr>
            <a:lstStyle/>
            <a:p>
              <a:r>
                <a:rPr lang="en-US" dirty="0"/>
                <a:t>Evaluation Metrics</a:t>
              </a:r>
            </a:p>
          </p:txBody>
        </p:sp>
      </p:grpSp>
      <p:sp>
        <p:nvSpPr>
          <p:cNvPr id="48" name="TextBox 47">
            <a:extLst>
              <a:ext uri="{FF2B5EF4-FFF2-40B4-BE49-F238E27FC236}">
                <a16:creationId xmlns:a16="http://schemas.microsoft.com/office/drawing/2014/main" id="{2598255F-DF3A-4C4D-8794-84E45C597BAE}"/>
              </a:ext>
            </a:extLst>
          </p:cNvPr>
          <p:cNvSpPr txBox="1"/>
          <p:nvPr/>
        </p:nvSpPr>
        <p:spPr>
          <a:xfrm>
            <a:off x="2451578" y="563005"/>
            <a:ext cx="7288843" cy="923330"/>
          </a:xfrm>
          <a:prstGeom prst="rect">
            <a:avLst/>
          </a:prstGeom>
          <a:noFill/>
        </p:spPr>
        <p:txBody>
          <a:bodyPr wrap="square" rtlCol="0" anchor="ctr">
            <a:spAutoFit/>
          </a:bodyPr>
          <a:lstStyle/>
          <a:p>
            <a:r>
              <a:rPr lang="en-US" altLang="ko-KR" sz="5400" dirty="0">
                <a:solidFill>
                  <a:schemeClr val="bg1"/>
                </a:solidFill>
                <a:cs typeface="Arial" pitchFamily="34" charset="0"/>
              </a:rPr>
              <a:t>Classification Models</a:t>
            </a:r>
          </a:p>
        </p:txBody>
      </p:sp>
      <p:sp>
        <p:nvSpPr>
          <p:cNvPr id="2" name="TextBox 1">
            <a:extLst>
              <a:ext uri="{FF2B5EF4-FFF2-40B4-BE49-F238E27FC236}">
                <a16:creationId xmlns:a16="http://schemas.microsoft.com/office/drawing/2014/main" id="{75AE11BC-2345-4FAF-B1C6-39DE59627AA3}"/>
              </a:ext>
            </a:extLst>
          </p:cNvPr>
          <p:cNvSpPr txBox="1"/>
          <p:nvPr/>
        </p:nvSpPr>
        <p:spPr>
          <a:xfrm>
            <a:off x="7861742" y="3525580"/>
            <a:ext cx="4480421" cy="369332"/>
          </a:xfrm>
          <a:prstGeom prst="rect">
            <a:avLst/>
          </a:prstGeom>
          <a:noFill/>
        </p:spPr>
        <p:txBody>
          <a:bodyPr wrap="square" rtlCol="0">
            <a:spAutoFit/>
          </a:bodyPr>
          <a:lstStyle/>
          <a:p>
            <a:r>
              <a:rPr lang="en-GB" dirty="0"/>
              <a:t>(10-fold cross validation)</a:t>
            </a:r>
          </a:p>
        </p:txBody>
      </p:sp>
    </p:spTree>
    <p:extLst>
      <p:ext uri="{BB962C8B-B14F-4D97-AF65-F5344CB8AC3E}">
        <p14:creationId xmlns:p14="http://schemas.microsoft.com/office/powerpoint/2010/main" val="1254249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Chart 27">
            <a:extLst>
              <a:ext uri="{FF2B5EF4-FFF2-40B4-BE49-F238E27FC236}">
                <a16:creationId xmlns:a16="http://schemas.microsoft.com/office/drawing/2014/main" id="{785C5620-74C4-9C49-A53D-6A97C0150196}"/>
              </a:ext>
            </a:extLst>
          </p:cNvPr>
          <p:cNvGraphicFramePr/>
          <p:nvPr/>
        </p:nvGraphicFramePr>
        <p:xfrm>
          <a:off x="4733253" y="2858945"/>
          <a:ext cx="3278735" cy="297305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7" name="Chart 16">
            <a:extLst>
              <a:ext uri="{FF2B5EF4-FFF2-40B4-BE49-F238E27FC236}">
                <a16:creationId xmlns:a16="http://schemas.microsoft.com/office/drawing/2014/main" id="{1939253D-8257-E340-83D0-E5F89997AF12}"/>
              </a:ext>
            </a:extLst>
          </p:cNvPr>
          <p:cNvGraphicFramePr/>
          <p:nvPr/>
        </p:nvGraphicFramePr>
        <p:xfrm>
          <a:off x="661734" y="2858945"/>
          <a:ext cx="3278735" cy="2973053"/>
        </p:xfrm>
        <a:graphic>
          <a:graphicData uri="http://schemas.openxmlformats.org/drawingml/2006/chart">
            <c:chart xmlns:c="http://schemas.openxmlformats.org/drawingml/2006/chart" xmlns:r="http://schemas.openxmlformats.org/officeDocument/2006/relationships" r:id="rId3"/>
          </a:graphicData>
        </a:graphic>
      </p:graphicFrame>
      <p:sp>
        <p:nvSpPr>
          <p:cNvPr id="10" name="Right Arrow 9">
            <a:extLst>
              <a:ext uri="{FF2B5EF4-FFF2-40B4-BE49-F238E27FC236}">
                <a16:creationId xmlns:a16="http://schemas.microsoft.com/office/drawing/2014/main" id="{481206DF-AE72-B14F-A528-BBAB4F40557C}"/>
              </a:ext>
            </a:extLst>
          </p:cNvPr>
          <p:cNvSpPr/>
          <p:nvPr/>
        </p:nvSpPr>
        <p:spPr>
          <a:xfrm>
            <a:off x="4036840" y="3928862"/>
            <a:ext cx="558306" cy="456807"/>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6" name="TextBox 5">
            <a:extLst>
              <a:ext uri="{FF2B5EF4-FFF2-40B4-BE49-F238E27FC236}">
                <a16:creationId xmlns:a16="http://schemas.microsoft.com/office/drawing/2014/main" id="{7EC9CB4F-4C42-0D45-B0DC-DD9F8E9F371F}"/>
              </a:ext>
            </a:extLst>
          </p:cNvPr>
          <p:cNvSpPr txBox="1"/>
          <p:nvPr/>
        </p:nvSpPr>
        <p:spPr>
          <a:xfrm>
            <a:off x="3039155" y="563005"/>
            <a:ext cx="6113689" cy="923330"/>
          </a:xfrm>
          <a:prstGeom prst="rect">
            <a:avLst/>
          </a:prstGeom>
          <a:noFill/>
        </p:spPr>
        <p:txBody>
          <a:bodyPr wrap="square" rtlCol="0" anchor="ctr">
            <a:spAutoFit/>
          </a:bodyPr>
          <a:lstStyle/>
          <a:p>
            <a:r>
              <a:rPr lang="en-US" altLang="ko-KR" sz="5400" dirty="0">
                <a:solidFill>
                  <a:schemeClr val="bg1"/>
                </a:solidFill>
                <a:cs typeface="Arial" pitchFamily="34" charset="0"/>
              </a:rPr>
              <a:t>Oversampling Data</a:t>
            </a:r>
          </a:p>
        </p:txBody>
      </p:sp>
      <p:sp>
        <p:nvSpPr>
          <p:cNvPr id="3" name="TextBox 2">
            <a:extLst>
              <a:ext uri="{FF2B5EF4-FFF2-40B4-BE49-F238E27FC236}">
                <a16:creationId xmlns:a16="http://schemas.microsoft.com/office/drawing/2014/main" id="{6F187476-89EB-C44E-B6CE-6FBBBB201379}"/>
              </a:ext>
            </a:extLst>
          </p:cNvPr>
          <p:cNvSpPr txBox="1"/>
          <p:nvPr/>
        </p:nvSpPr>
        <p:spPr>
          <a:xfrm>
            <a:off x="737276" y="6052455"/>
            <a:ext cx="6322565"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t>Unbalanced classes deteriorate model prediction</a:t>
            </a:r>
          </a:p>
          <a:p>
            <a:pPr marL="285750" indent="-285750">
              <a:buFont typeface="Arial" panose="020B0604020202020204" pitchFamily="34" charset="0"/>
              <a:buChar char="•"/>
            </a:pPr>
            <a:r>
              <a:rPr lang="en-US" sz="1600" dirty="0"/>
              <a:t>Successful opportunities were duplicated to balance the dataset </a:t>
            </a:r>
          </a:p>
        </p:txBody>
      </p:sp>
    </p:spTree>
    <p:extLst>
      <p:ext uri="{BB962C8B-B14F-4D97-AF65-F5344CB8AC3E}">
        <p14:creationId xmlns:p14="http://schemas.microsoft.com/office/powerpoint/2010/main" val="1754501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8" grpId="0">
        <p:bldAsOne/>
      </p:bldGraphic>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93B233-7F82-F448-A57C-2D5BAF6640B9}"/>
              </a:ext>
            </a:extLst>
          </p:cNvPr>
          <p:cNvSpPr>
            <a:spLocks noGrp="1"/>
          </p:cNvSpPr>
          <p:nvPr>
            <p:ph type="body" sz="quarter" idx="10"/>
          </p:nvPr>
        </p:nvSpPr>
        <p:spPr>
          <a:xfrm>
            <a:off x="581917" y="348364"/>
            <a:ext cx="9945078" cy="707887"/>
          </a:xfrm>
        </p:spPr>
        <p:txBody>
          <a:bodyPr/>
          <a:lstStyle/>
          <a:p>
            <a:r>
              <a:rPr lang="en-US" dirty="0"/>
              <a:t>Logistic Regression</a:t>
            </a:r>
          </a:p>
        </p:txBody>
      </p:sp>
      <p:grpSp>
        <p:nvGrpSpPr>
          <p:cNvPr id="3" name="Group 2">
            <a:extLst>
              <a:ext uri="{FF2B5EF4-FFF2-40B4-BE49-F238E27FC236}">
                <a16:creationId xmlns:a16="http://schemas.microsoft.com/office/drawing/2014/main" id="{A281A8EE-FF2E-024E-BC37-E489F77B8737}"/>
              </a:ext>
            </a:extLst>
          </p:cNvPr>
          <p:cNvGrpSpPr/>
          <p:nvPr/>
        </p:nvGrpSpPr>
        <p:grpSpPr>
          <a:xfrm>
            <a:off x="-39302" y="1379417"/>
            <a:ext cx="6577106" cy="1508105"/>
            <a:chOff x="5529030" y="860119"/>
            <a:chExt cx="4467593" cy="1508105"/>
          </a:xfrm>
        </p:grpSpPr>
        <p:sp>
          <p:nvSpPr>
            <p:cNvPr id="4" name="TextBox 3">
              <a:extLst>
                <a:ext uri="{FF2B5EF4-FFF2-40B4-BE49-F238E27FC236}">
                  <a16:creationId xmlns:a16="http://schemas.microsoft.com/office/drawing/2014/main" id="{8E655C98-24CF-6543-853B-3BF3CFEBD17E}"/>
                </a:ext>
              </a:extLst>
            </p:cNvPr>
            <p:cNvSpPr txBox="1"/>
            <p:nvPr/>
          </p:nvSpPr>
          <p:spPr>
            <a:xfrm>
              <a:off x="5529030" y="967841"/>
              <a:ext cx="514184"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5EBEE4"/>
                  </a:solidFill>
                  <a:effectLst/>
                  <a:uLnTx/>
                  <a:uFillTx/>
                  <a:latin typeface="Arial"/>
                  <a:ea typeface="Arial Unicode MS"/>
                  <a:cs typeface="Arial" pitchFamily="34" charset="0"/>
                </a:rPr>
                <a:t>01</a:t>
              </a:r>
              <a:endParaRPr kumimoji="0" lang="ko-KR" altLang="en-US" sz="4000" b="1" i="0" u="none" strike="noStrike" kern="1200" cap="none" spc="0" normalizeH="0" baseline="0" noProof="0" dirty="0">
                <a:ln>
                  <a:noFill/>
                </a:ln>
                <a:solidFill>
                  <a:srgbClr val="5EBEE4"/>
                </a:solidFill>
                <a:effectLst/>
                <a:uLnTx/>
                <a:uFillTx/>
                <a:latin typeface="Arial"/>
                <a:ea typeface="Arial Unicode MS"/>
                <a:cs typeface="Arial" pitchFamily="34" charset="0"/>
              </a:endParaRPr>
            </a:p>
          </p:txBody>
        </p:sp>
        <p:grpSp>
          <p:nvGrpSpPr>
            <p:cNvPr id="5" name="Group 13">
              <a:extLst>
                <a:ext uri="{FF2B5EF4-FFF2-40B4-BE49-F238E27FC236}">
                  <a16:creationId xmlns:a16="http://schemas.microsoft.com/office/drawing/2014/main" id="{35222AE8-C615-4845-81E1-7DADFA685637}"/>
                </a:ext>
              </a:extLst>
            </p:cNvPr>
            <p:cNvGrpSpPr/>
            <p:nvPr/>
          </p:nvGrpSpPr>
          <p:grpSpPr>
            <a:xfrm>
              <a:off x="6206299" y="860119"/>
              <a:ext cx="3790324" cy="1508105"/>
              <a:chOff x="3009762" y="4283314"/>
              <a:chExt cx="1985134" cy="1508105"/>
            </a:xfrm>
          </p:grpSpPr>
          <p:sp>
            <p:nvSpPr>
              <p:cNvPr id="6" name="TextBox 5">
                <a:extLst>
                  <a:ext uri="{FF2B5EF4-FFF2-40B4-BE49-F238E27FC236}">
                    <a16:creationId xmlns:a16="http://schemas.microsoft.com/office/drawing/2014/main" id="{EEE398A0-935F-F94D-97E8-9804ED668CAD}"/>
                  </a:ext>
                </a:extLst>
              </p:cNvPr>
              <p:cNvSpPr txBox="1"/>
              <p:nvPr/>
            </p:nvSpPr>
            <p:spPr>
              <a:xfrm>
                <a:off x="3009762" y="4621868"/>
                <a:ext cx="1985134" cy="1169551"/>
              </a:xfrm>
              <a:prstGeom prst="rect">
                <a:avLst/>
              </a:prstGeom>
              <a:noFill/>
            </p:spPr>
            <p:txBody>
              <a:bodyPr wrap="square" rtlCol="0">
                <a:spAutoFit/>
              </a:bodyPr>
              <a:lstStyle/>
              <a:p>
                <a:pPr marL="171450" indent="-171450">
                  <a:buFont typeface="Courier New" panose="02070309020205020404" pitchFamily="49" charset="0"/>
                  <a:buChar char="o"/>
                </a:pPr>
                <a:r>
                  <a:rPr lang="en-CA" sz="1200" dirty="0">
                    <a:solidFill>
                      <a:srgbClr val="000000"/>
                    </a:solidFill>
                    <a:latin typeface="Arial" panose="020B0604020202020204" pitchFamily="34" charset="0"/>
                  </a:rPr>
                  <a:t>High interpretability</a:t>
                </a:r>
              </a:p>
              <a:p>
                <a:r>
                  <a:rPr lang="en-CA" sz="1200" dirty="0">
                    <a:solidFill>
                      <a:srgbClr val="000000"/>
                    </a:solidFill>
                    <a:latin typeface="Arial" panose="020B0604020202020204" pitchFamily="34" charset="0"/>
                  </a:rPr>
                  <a:t>    Can efficiently describe the relationship between a dependent binary class and the parameters</a:t>
                </a:r>
              </a:p>
              <a:p>
                <a:pPr marL="171450" lvl="0" indent="-171450" defTabSz="914286">
                  <a:spcBef>
                    <a:spcPts val="600"/>
                  </a:spcBef>
                  <a:buFont typeface="Courier New" panose="02070309020205020404" pitchFamily="49" charset="0"/>
                  <a:buChar char="o"/>
                </a:pPr>
                <a:r>
                  <a:rPr lang="en-CA" sz="1200" dirty="0">
                    <a:solidFill>
                      <a:srgbClr val="000000"/>
                    </a:solidFill>
                    <a:latin typeface="Arial" panose="020B0604020202020204" pitchFamily="34" charset="0"/>
                  </a:rPr>
                  <a:t>Examine the Significance of the Features</a:t>
                </a:r>
              </a:p>
              <a:p>
                <a:pPr marL="171450" indent="-171450">
                  <a:spcBef>
                    <a:spcPts val="600"/>
                  </a:spcBef>
                  <a:buFont typeface="Courier New" panose="02070309020205020404" pitchFamily="49" charset="0"/>
                  <a:buChar char="o"/>
                </a:pPr>
                <a:r>
                  <a:rPr lang="en-CA" sz="1200" dirty="0">
                    <a:solidFill>
                      <a:srgbClr val="000000"/>
                    </a:solidFill>
                    <a:latin typeface="Arial" panose="020B0604020202020204" pitchFamily="34" charset="0"/>
                  </a:rPr>
                  <a:t>Give a baseline metric for our latter models</a:t>
                </a:r>
                <a:endParaRPr lang="en-US" sz="1200" dirty="0">
                  <a:solidFill>
                    <a:srgbClr val="000000"/>
                  </a:solidFill>
                  <a:latin typeface="Arial" panose="020B0604020202020204" pitchFamily="34" charset="0"/>
                </a:endParaRPr>
              </a:p>
            </p:txBody>
          </p:sp>
          <p:sp>
            <p:nvSpPr>
              <p:cNvPr id="7" name="TextBox 6">
                <a:extLst>
                  <a:ext uri="{FF2B5EF4-FFF2-40B4-BE49-F238E27FC236}">
                    <a16:creationId xmlns:a16="http://schemas.microsoft.com/office/drawing/2014/main" id="{1FA341CF-CEA3-7E4B-95BC-AB407A7FAC6B}"/>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Why LR first?</a:t>
                </a:r>
                <a:endParaRPr lang="ko-KR" altLang="en-US" sz="1600" b="1" dirty="0">
                  <a:solidFill>
                    <a:prstClr val="black">
                      <a:lumMod val="75000"/>
                      <a:lumOff val="25000"/>
                    </a:prstClr>
                  </a:solidFill>
                  <a:latin typeface="Arial"/>
                  <a:ea typeface="Arial Unicode MS"/>
                  <a:cs typeface="Arial" pitchFamily="34" charset="0"/>
                </a:endParaRPr>
              </a:p>
            </p:txBody>
          </p:sp>
        </p:grpSp>
      </p:grpSp>
      <p:grpSp>
        <p:nvGrpSpPr>
          <p:cNvPr id="10" name="Group 13">
            <a:extLst>
              <a:ext uri="{FF2B5EF4-FFF2-40B4-BE49-F238E27FC236}">
                <a16:creationId xmlns:a16="http://schemas.microsoft.com/office/drawing/2014/main" id="{9F051B8B-05BE-5548-8DD5-CE1219A90092}"/>
              </a:ext>
            </a:extLst>
          </p:cNvPr>
          <p:cNvGrpSpPr/>
          <p:nvPr/>
        </p:nvGrpSpPr>
        <p:grpSpPr>
          <a:xfrm>
            <a:off x="957761" y="3031828"/>
            <a:ext cx="5627888" cy="1354217"/>
            <a:chOff x="3009762" y="4283314"/>
            <a:chExt cx="1904855" cy="1354217"/>
          </a:xfrm>
        </p:grpSpPr>
        <p:sp>
          <p:nvSpPr>
            <p:cNvPr id="11" name="TextBox 10">
              <a:extLst>
                <a:ext uri="{FF2B5EF4-FFF2-40B4-BE49-F238E27FC236}">
                  <a16:creationId xmlns:a16="http://schemas.microsoft.com/office/drawing/2014/main" id="{1A3F48FB-9D6C-C64B-B8D2-E33D9C364661}"/>
                </a:ext>
              </a:extLst>
            </p:cNvPr>
            <p:cNvSpPr txBox="1"/>
            <p:nvPr/>
          </p:nvSpPr>
          <p:spPr>
            <a:xfrm>
              <a:off x="3009762" y="4621868"/>
              <a:ext cx="1904855" cy="1015663"/>
            </a:xfrm>
            <a:prstGeom prst="rect">
              <a:avLst/>
            </a:prstGeom>
            <a:noFill/>
          </p:spPr>
          <p:txBody>
            <a:bodyPr wrap="square" rtlCol="0">
              <a:spAutoFit/>
            </a:bodyPr>
            <a:lstStyle/>
            <a:p>
              <a:pPr marL="171450" indent="-171450">
                <a:buFont typeface="Courier New" panose="02070309020205020404" pitchFamily="49" charset="0"/>
                <a:buChar char="o"/>
              </a:pPr>
              <a:r>
                <a:rPr lang="en-US" sz="1200" dirty="0">
                  <a:solidFill>
                    <a:srgbClr val="000000"/>
                  </a:solidFill>
                  <a:latin typeface="Arial" panose="020B0604020202020204" pitchFamily="34" charset="0"/>
                </a:rPr>
                <a:t>Base (14 variables), additional (3 variables) and cross-features (3 variables)</a:t>
              </a:r>
            </a:p>
            <a:p>
              <a:pPr marL="171450" indent="-171450">
                <a:buFont typeface="Courier New" panose="02070309020205020404" pitchFamily="49" charset="0"/>
                <a:buChar char="o"/>
              </a:pPr>
              <a:r>
                <a:rPr lang="en-US" sz="1200" dirty="0">
                  <a:solidFill>
                    <a:srgbClr val="00B0F0"/>
                  </a:solidFill>
                  <a:latin typeface="Arial" panose="020B0604020202020204" pitchFamily="34" charset="0"/>
                </a:rPr>
                <a:t>Dataset 1</a:t>
              </a:r>
              <a:r>
                <a:rPr lang="en-US" sz="1200" dirty="0">
                  <a:solidFill>
                    <a:srgbClr val="000000"/>
                  </a:solidFill>
                  <a:latin typeface="Arial" panose="020B0604020202020204" pitchFamily="34" charset="0"/>
                </a:rPr>
                <a:t>: Base</a:t>
              </a:r>
            </a:p>
            <a:p>
              <a:pPr marL="171450" indent="-171450">
                <a:buFont typeface="Courier New" panose="02070309020205020404" pitchFamily="49" charset="0"/>
                <a:buChar char="o"/>
              </a:pPr>
              <a:r>
                <a:rPr lang="en-US" sz="1200" dirty="0">
                  <a:solidFill>
                    <a:schemeClr val="accent6"/>
                  </a:solidFill>
                  <a:latin typeface="Arial" panose="020B0604020202020204" pitchFamily="34" charset="0"/>
                </a:rPr>
                <a:t>Dataset 2</a:t>
              </a:r>
              <a:r>
                <a:rPr lang="en-US" sz="1200" dirty="0">
                  <a:solidFill>
                    <a:srgbClr val="000000"/>
                  </a:solidFill>
                  <a:latin typeface="Arial" panose="020B0604020202020204" pitchFamily="34" charset="0"/>
                </a:rPr>
                <a:t>: Base + </a:t>
              </a:r>
              <a:r>
                <a:rPr lang="en-CA" sz="1200" dirty="0">
                  <a:solidFill>
                    <a:srgbClr val="000000"/>
                  </a:solidFill>
                  <a:latin typeface="Arial" panose="020B0604020202020204" pitchFamily="34" charset="0"/>
                </a:rPr>
                <a:t>s</a:t>
              </a:r>
              <a:r>
                <a:rPr lang="en-CA" sz="1200" dirty="0"/>
                <a:t>pecial-feature</a:t>
              </a:r>
              <a:endParaRPr lang="en-US" sz="1200" dirty="0">
                <a:solidFill>
                  <a:srgbClr val="000000"/>
                </a:solidFill>
                <a:latin typeface="Arial" panose="020B0604020202020204" pitchFamily="34" charset="0"/>
              </a:endParaRPr>
            </a:p>
            <a:p>
              <a:pPr marL="171450" indent="-171450">
                <a:buFont typeface="Courier New" panose="02070309020205020404" pitchFamily="49" charset="0"/>
                <a:buChar char="o"/>
              </a:pPr>
              <a:r>
                <a:rPr lang="en-US" sz="1200" dirty="0">
                  <a:solidFill>
                    <a:srgbClr val="FFC000"/>
                  </a:solidFill>
                  <a:latin typeface="Arial" panose="020B0604020202020204" pitchFamily="34" charset="0"/>
                </a:rPr>
                <a:t>Dataset 3</a:t>
              </a:r>
              <a:r>
                <a:rPr lang="en-US" sz="1200" dirty="0">
                  <a:solidFill>
                    <a:srgbClr val="000000"/>
                  </a:solidFill>
                  <a:latin typeface="Arial" panose="020B0604020202020204" pitchFamily="34" charset="0"/>
                </a:rPr>
                <a:t>: Base + cross-features</a:t>
              </a:r>
            </a:p>
            <a:p>
              <a:pPr marL="171450" indent="-171450">
                <a:buFont typeface="Courier New" panose="02070309020205020404" pitchFamily="49" charset="0"/>
                <a:buChar char="o"/>
              </a:pPr>
              <a:r>
                <a:rPr lang="en-US" sz="1200" dirty="0">
                  <a:solidFill>
                    <a:srgbClr val="FF0000"/>
                  </a:solidFill>
                  <a:latin typeface="Arial" panose="020B0604020202020204" pitchFamily="34" charset="0"/>
                </a:rPr>
                <a:t>Dataset 4</a:t>
              </a:r>
              <a:r>
                <a:rPr lang="en-US" sz="1200" dirty="0">
                  <a:latin typeface="Arial" panose="020B0604020202020204" pitchFamily="34" charset="0"/>
                </a:rPr>
                <a:t>: Base + </a:t>
              </a:r>
              <a:r>
                <a:rPr lang="en-CA" sz="1200" dirty="0">
                  <a:latin typeface="Arial" panose="020B0604020202020204" pitchFamily="34" charset="0"/>
                </a:rPr>
                <a:t>s</a:t>
              </a:r>
              <a:r>
                <a:rPr lang="en-CA" sz="1200" dirty="0"/>
                <a:t>pecial-feature</a:t>
              </a:r>
              <a:r>
                <a:rPr lang="en-US" sz="1200" dirty="0">
                  <a:latin typeface="Arial" panose="020B0604020202020204" pitchFamily="34" charset="0"/>
                </a:rPr>
                <a:t> + cross-features</a:t>
              </a:r>
              <a:endParaRPr lang="en-US" sz="1200" dirty="0">
                <a:solidFill>
                  <a:srgbClr val="FF0000"/>
                </a:solidFill>
                <a:latin typeface="Arial" panose="020B0604020202020204" pitchFamily="34" charset="0"/>
              </a:endParaRPr>
            </a:p>
          </p:txBody>
        </p:sp>
        <p:sp>
          <p:nvSpPr>
            <p:cNvPr id="12" name="TextBox 11">
              <a:extLst>
                <a:ext uri="{FF2B5EF4-FFF2-40B4-BE49-F238E27FC236}">
                  <a16:creationId xmlns:a16="http://schemas.microsoft.com/office/drawing/2014/main" id="{F7EC9BAC-92C5-C34E-91F1-DDD5CE03E7CF}"/>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Evaluation method</a:t>
              </a:r>
              <a:endParaRPr lang="ko-KR" altLang="en-US" sz="1600" b="1" dirty="0">
                <a:solidFill>
                  <a:prstClr val="black">
                    <a:lumMod val="75000"/>
                    <a:lumOff val="25000"/>
                  </a:prstClr>
                </a:solidFill>
                <a:latin typeface="Arial"/>
                <a:ea typeface="Arial Unicode MS"/>
                <a:cs typeface="Arial" pitchFamily="34" charset="0"/>
              </a:endParaRPr>
            </a:p>
          </p:txBody>
        </p:sp>
      </p:grpSp>
      <p:sp>
        <p:nvSpPr>
          <p:cNvPr id="13" name="TextBox 12">
            <a:extLst>
              <a:ext uri="{FF2B5EF4-FFF2-40B4-BE49-F238E27FC236}">
                <a16:creationId xmlns:a16="http://schemas.microsoft.com/office/drawing/2014/main" id="{7E02482D-EDD5-D744-BC1F-2874F59E7301}"/>
              </a:ext>
            </a:extLst>
          </p:cNvPr>
          <p:cNvSpPr txBox="1"/>
          <p:nvPr/>
        </p:nvSpPr>
        <p:spPr>
          <a:xfrm>
            <a:off x="-39302" y="3101078"/>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4CD6B0"/>
                </a:solidFill>
                <a:effectLst/>
                <a:uLnTx/>
                <a:uFillTx/>
                <a:latin typeface="Arial"/>
                <a:ea typeface="Arial Unicode MS"/>
                <a:cs typeface="Arial"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a:ea typeface="Arial Unicode MS"/>
              <a:cs typeface="Arial" pitchFamily="34" charset="0"/>
            </a:endParaRPr>
          </a:p>
        </p:txBody>
      </p:sp>
      <p:grpSp>
        <p:nvGrpSpPr>
          <p:cNvPr id="16" name="Group 13">
            <a:extLst>
              <a:ext uri="{FF2B5EF4-FFF2-40B4-BE49-F238E27FC236}">
                <a16:creationId xmlns:a16="http://schemas.microsoft.com/office/drawing/2014/main" id="{7C5F8DDE-5A0B-CC43-B547-3927F0A17445}"/>
              </a:ext>
            </a:extLst>
          </p:cNvPr>
          <p:cNvGrpSpPr/>
          <p:nvPr/>
        </p:nvGrpSpPr>
        <p:grpSpPr>
          <a:xfrm>
            <a:off x="957761" y="4715017"/>
            <a:ext cx="5354386" cy="800219"/>
            <a:chOff x="3009762" y="4283314"/>
            <a:chExt cx="1904855" cy="800219"/>
          </a:xfrm>
        </p:grpSpPr>
        <p:sp>
          <p:nvSpPr>
            <p:cNvPr id="17" name="TextBox 16">
              <a:extLst>
                <a:ext uri="{FF2B5EF4-FFF2-40B4-BE49-F238E27FC236}">
                  <a16:creationId xmlns:a16="http://schemas.microsoft.com/office/drawing/2014/main" id="{583DC9C6-6663-D842-BE7D-B01A63135E63}"/>
                </a:ext>
              </a:extLst>
            </p:cNvPr>
            <p:cNvSpPr txBox="1"/>
            <p:nvPr/>
          </p:nvSpPr>
          <p:spPr>
            <a:xfrm>
              <a:off x="3009762" y="4621868"/>
              <a:ext cx="1904855" cy="461665"/>
            </a:xfrm>
            <a:prstGeom prst="rect">
              <a:avLst/>
            </a:prstGeom>
            <a:noFill/>
          </p:spPr>
          <p:txBody>
            <a:bodyPr wrap="square" rtlCol="0">
              <a:spAutoFit/>
            </a:bodyPr>
            <a:lstStyle/>
            <a:p>
              <a:pPr marL="171450" indent="-171450">
                <a:buFont typeface="Courier New" panose="02070309020205020404" pitchFamily="49" charset="0"/>
                <a:buChar char="o"/>
              </a:pPr>
              <a:r>
                <a:rPr lang="en-US" sz="1200" b="1" dirty="0">
                  <a:solidFill>
                    <a:srgbClr val="000000"/>
                  </a:solidFill>
                  <a:latin typeface="Arial" panose="020B0604020202020204" pitchFamily="34" charset="0"/>
                </a:rPr>
                <a:t>19</a:t>
              </a:r>
              <a:r>
                <a:rPr lang="en-US" sz="1200" dirty="0">
                  <a:solidFill>
                    <a:srgbClr val="000000"/>
                  </a:solidFill>
                  <a:latin typeface="Arial" panose="020B0604020202020204" pitchFamily="34" charset="0"/>
                </a:rPr>
                <a:t> variables and around 300 features</a:t>
              </a:r>
            </a:p>
            <a:p>
              <a:pPr marL="171450" indent="-171450">
                <a:buFont typeface="Courier New" panose="02070309020205020404" pitchFamily="49" charset="0"/>
                <a:buChar char="o"/>
              </a:pPr>
              <a:r>
                <a:rPr lang="en-US" sz="1200" dirty="0">
                  <a:solidFill>
                    <a:srgbClr val="000000"/>
                  </a:solidFill>
                  <a:latin typeface="Arial" panose="020B0604020202020204" pitchFamily="34" charset="0"/>
                </a:rPr>
                <a:t>Only whose </a:t>
              </a:r>
              <a:r>
                <a:rPr lang="en-US" sz="1200" b="1" dirty="0">
                  <a:solidFill>
                    <a:srgbClr val="000000"/>
                  </a:solidFill>
                  <a:latin typeface="Arial" panose="020B0604020202020204" pitchFamily="34" charset="0"/>
                </a:rPr>
                <a:t>p-value &lt; 0.05 </a:t>
              </a:r>
              <a:r>
                <a:rPr lang="en-US" sz="1200" dirty="0">
                  <a:solidFill>
                    <a:srgbClr val="000000"/>
                  </a:solidFill>
                  <a:latin typeface="Arial" panose="020B0604020202020204" pitchFamily="34" charset="0"/>
                </a:rPr>
                <a:t>are considered as </a:t>
              </a:r>
              <a:r>
                <a:rPr lang="en-US" sz="1200" b="1" dirty="0">
                  <a:solidFill>
                    <a:srgbClr val="000000"/>
                  </a:solidFill>
                  <a:latin typeface="Arial" panose="020B0604020202020204" pitchFamily="34" charset="0"/>
                </a:rPr>
                <a:t>significant features</a:t>
              </a:r>
            </a:p>
          </p:txBody>
        </p:sp>
        <p:sp>
          <p:nvSpPr>
            <p:cNvPr id="18" name="TextBox 17">
              <a:extLst>
                <a:ext uri="{FF2B5EF4-FFF2-40B4-BE49-F238E27FC236}">
                  <a16:creationId xmlns:a16="http://schemas.microsoft.com/office/drawing/2014/main" id="{D88D2B44-535A-7F46-8159-CA023166494A}"/>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Feature importance</a:t>
              </a:r>
              <a:endParaRPr lang="ko-KR" altLang="en-US" sz="1600" b="1" dirty="0">
                <a:solidFill>
                  <a:prstClr val="black">
                    <a:lumMod val="75000"/>
                    <a:lumOff val="25000"/>
                  </a:prstClr>
                </a:solidFill>
                <a:latin typeface="Arial"/>
                <a:ea typeface="Arial Unicode MS"/>
                <a:cs typeface="Arial" pitchFamily="34" charset="0"/>
              </a:endParaRPr>
            </a:p>
          </p:txBody>
        </p:sp>
      </p:grpSp>
      <p:sp>
        <p:nvSpPr>
          <p:cNvPr id="20" name="TextBox 19">
            <a:extLst>
              <a:ext uri="{FF2B5EF4-FFF2-40B4-BE49-F238E27FC236}">
                <a16:creationId xmlns:a16="http://schemas.microsoft.com/office/drawing/2014/main" id="{C3F2D4A0-3BD5-FC4D-B96F-92BE942CDF06}"/>
              </a:ext>
            </a:extLst>
          </p:cNvPr>
          <p:cNvSpPr txBox="1"/>
          <p:nvPr/>
        </p:nvSpPr>
        <p:spPr>
          <a:xfrm>
            <a:off x="-39302" y="4715017"/>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98DC56"/>
                </a:solidFill>
                <a:effectLst/>
                <a:uLnTx/>
                <a:uFillTx/>
                <a:latin typeface="Arial"/>
                <a:ea typeface="Arial Unicode MS"/>
                <a:cs typeface="Arial" pitchFamily="34" charset="0"/>
              </a:rPr>
              <a:t>03</a:t>
            </a:r>
            <a:endParaRPr kumimoji="0" lang="ko-KR" altLang="en-US" sz="4000" b="1" i="0" u="none" strike="noStrike" kern="1200" cap="none" spc="0" normalizeH="0" baseline="0" noProof="0" dirty="0">
              <a:ln>
                <a:noFill/>
              </a:ln>
              <a:solidFill>
                <a:srgbClr val="98DC56"/>
              </a:solidFill>
              <a:effectLst/>
              <a:uLnTx/>
              <a:uFillTx/>
              <a:latin typeface="Arial"/>
              <a:ea typeface="Arial Unicode MS"/>
              <a:cs typeface="Arial" pitchFamily="34" charset="0"/>
            </a:endParaRPr>
          </a:p>
        </p:txBody>
      </p:sp>
      <p:graphicFrame>
        <p:nvGraphicFramePr>
          <p:cNvPr id="8" name="Chart 7">
            <a:extLst>
              <a:ext uri="{FF2B5EF4-FFF2-40B4-BE49-F238E27FC236}">
                <a16:creationId xmlns:a16="http://schemas.microsoft.com/office/drawing/2014/main" id="{F541133A-647B-FB4F-A601-B4D78EAE451E}"/>
              </a:ext>
            </a:extLst>
          </p:cNvPr>
          <p:cNvGraphicFramePr/>
          <p:nvPr/>
        </p:nvGraphicFramePr>
        <p:xfrm>
          <a:off x="6399455" y="1544758"/>
          <a:ext cx="3795319" cy="3970478"/>
        </p:xfrm>
        <a:graphic>
          <a:graphicData uri="http://schemas.openxmlformats.org/drawingml/2006/chart">
            <c:chart xmlns:c="http://schemas.openxmlformats.org/drawingml/2006/chart" xmlns:r="http://schemas.openxmlformats.org/officeDocument/2006/relationships" r:id="rId3"/>
          </a:graphicData>
        </a:graphic>
      </p:graphicFrame>
      <p:pic>
        <p:nvPicPr>
          <p:cNvPr id="3074" name="Picture 2" descr="Logistic Regressions Icons - Download Free Vector Icons | Noun Project">
            <a:extLst>
              <a:ext uri="{FF2B5EF4-FFF2-40B4-BE49-F238E27FC236}">
                <a16:creationId xmlns:a16="http://schemas.microsoft.com/office/drawing/2014/main" id="{0CD083F3-CAEF-E048-949F-009E68D4C5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8691" y="5724260"/>
            <a:ext cx="953945" cy="953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780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p:bldGraphic spid="8"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70689" y="348364"/>
            <a:ext cx="9945078" cy="707887"/>
          </a:xfrm>
        </p:spPr>
        <p:txBody>
          <a:bodyPr>
            <a:noAutofit/>
          </a:bodyPr>
          <a:lstStyle/>
          <a:p>
            <a:r>
              <a:rPr lang="en-US" sz="5300" dirty="0"/>
              <a:t>Support Vector Machine</a:t>
            </a:r>
          </a:p>
        </p:txBody>
      </p:sp>
      <p:grpSp>
        <p:nvGrpSpPr>
          <p:cNvPr id="3" name="Group 2"/>
          <p:cNvGrpSpPr/>
          <p:nvPr/>
        </p:nvGrpSpPr>
        <p:grpSpPr>
          <a:xfrm>
            <a:off x="21270" y="1596390"/>
            <a:ext cx="6380488" cy="1945333"/>
            <a:chOff x="5540215" y="860119"/>
            <a:chExt cx="4370599" cy="1059024"/>
          </a:xfrm>
        </p:grpSpPr>
        <p:sp>
          <p:nvSpPr>
            <p:cNvPr id="4" name="TextBox 3"/>
            <p:cNvSpPr txBox="1"/>
            <p:nvPr/>
          </p:nvSpPr>
          <p:spPr>
            <a:xfrm>
              <a:off x="5540215" y="880818"/>
              <a:ext cx="628639" cy="3518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ko-KR" sz="3600" b="1" i="0" u="none" strike="noStrike" kern="1200" cap="none" spc="0" normalizeH="0" baseline="0" noProof="0" dirty="0">
                  <a:ln>
                    <a:noFill/>
                  </a:ln>
                  <a:solidFill>
                    <a:srgbClr val="5EBEE4"/>
                  </a:solidFill>
                  <a:effectLst/>
                  <a:uLnTx/>
                  <a:uFillTx/>
                  <a:latin typeface="Arial" panose="020B0604020202020204"/>
                  <a:ea typeface="Arial Unicode MS"/>
                  <a:cs typeface="Arial" panose="020B0604020202020204" pitchFamily="34" charset="0"/>
                </a:rPr>
                <a:t>01</a:t>
              </a:r>
              <a:endParaRPr kumimoji="0" lang="ko-KR" altLang="en-US" sz="3600" b="1" i="0" u="none" strike="noStrike" kern="1200" cap="none" spc="0" normalizeH="0" baseline="0" noProof="0" dirty="0">
                <a:ln>
                  <a:noFill/>
                </a:ln>
                <a:solidFill>
                  <a:srgbClr val="5EBEE4"/>
                </a:solidFill>
                <a:effectLst/>
                <a:uLnTx/>
                <a:uFillTx/>
                <a:latin typeface="Arial" panose="020B0604020202020204"/>
                <a:ea typeface="Arial Unicode MS"/>
                <a:cs typeface="Arial" panose="020B0604020202020204" pitchFamily="34" charset="0"/>
              </a:endParaRPr>
            </a:p>
          </p:txBody>
        </p:sp>
        <p:grpSp>
          <p:nvGrpSpPr>
            <p:cNvPr id="5" name="Group 13"/>
            <p:cNvGrpSpPr/>
            <p:nvPr/>
          </p:nvGrpSpPr>
          <p:grpSpPr>
            <a:xfrm>
              <a:off x="6120490" y="860119"/>
              <a:ext cx="3790324" cy="1059024"/>
              <a:chOff x="2964822" y="4283314"/>
              <a:chExt cx="1985134" cy="1059024"/>
            </a:xfrm>
          </p:grpSpPr>
          <p:sp>
            <p:nvSpPr>
              <p:cNvPr id="6" name="TextBox 5"/>
              <p:cNvSpPr txBox="1"/>
              <p:nvPr/>
            </p:nvSpPr>
            <p:spPr>
              <a:xfrm>
                <a:off x="2964822" y="4621868"/>
                <a:ext cx="1985134" cy="720470"/>
              </a:xfrm>
              <a:prstGeom prst="rect">
                <a:avLst/>
              </a:prstGeom>
              <a:noFill/>
            </p:spPr>
            <p:txBody>
              <a:bodyPr wrap="square" rtlCol="0">
                <a:spAutoFit/>
              </a:bodyPr>
              <a:lstStyle/>
              <a:p>
                <a:pPr marL="171450" lvl="0" indent="-171450" algn="l" defTabSz="914400">
                  <a:spcBef>
                    <a:spcPts val="600"/>
                  </a:spcBef>
                  <a:buFont typeface="Courier New" panose="02070309020205020404" pitchFamily="49" charset="0"/>
                  <a:buChar char="o"/>
                </a:pPr>
                <a:r>
                  <a:rPr lang="en-US" altLang="en-CA" sz="1200" dirty="0">
                    <a:solidFill>
                      <a:srgbClr val="000000"/>
                    </a:solidFill>
                    <a:latin typeface="Arial" panose="020B0604020202020204" pitchFamily="34" charset="0"/>
                  </a:rPr>
                  <a:t>Small and high-dimensional data set (5000+ rows and 15 features)</a:t>
                </a:r>
              </a:p>
              <a:p>
                <a:pPr marL="742950" lvl="1" indent="-285750" algn="l" defTabSz="914400">
                  <a:spcBef>
                    <a:spcPts val="600"/>
                  </a:spcBef>
                  <a:buFont typeface="Arial" panose="020B0604020202020204" pitchFamily="34" charset="0"/>
                  <a:buChar char="•"/>
                </a:pPr>
                <a:r>
                  <a:rPr lang="en-US" altLang="en-CA" sz="1200" dirty="0">
                    <a:solidFill>
                      <a:srgbClr val="000000"/>
                    </a:solidFill>
                    <a:latin typeface="Arial" panose="020B0604020202020204" pitchFamily="34" charset="0"/>
                  </a:rPr>
                  <a:t>High Bias &amp; Low Variance</a:t>
                </a:r>
              </a:p>
              <a:p>
                <a:pPr marL="171450" indent="-171450" algn="l">
                  <a:spcBef>
                    <a:spcPts val="600"/>
                  </a:spcBef>
                  <a:buFont typeface="Courier New" panose="02070309020205020404" pitchFamily="49" charset="0"/>
                  <a:buChar char="o"/>
                </a:pPr>
                <a:r>
                  <a:rPr lang="en-US" altLang="en-CA" sz="1200" dirty="0">
                    <a:solidFill>
                      <a:srgbClr val="000000"/>
                    </a:solidFill>
                    <a:latin typeface="Arial" panose="020B0604020202020204" pitchFamily="34" charset="0"/>
                  </a:rPr>
                  <a:t>Could use for linear or non-linear data set</a:t>
                </a:r>
              </a:p>
              <a:p>
                <a:pPr marL="171450" indent="-171450" algn="l">
                  <a:spcBef>
                    <a:spcPts val="600"/>
                  </a:spcBef>
                  <a:buFont typeface="Courier New" panose="02070309020205020404" pitchFamily="49" charset="0"/>
                  <a:buChar char="o"/>
                </a:pPr>
                <a:r>
                  <a:rPr lang="en-US" sz="1200" dirty="0">
                    <a:solidFill>
                      <a:srgbClr val="000000"/>
                    </a:solidFill>
                    <a:latin typeface="Arial" panose="020B0604020202020204" pitchFamily="34" charset="0"/>
                  </a:rPr>
                  <a:t>Kernel function</a:t>
                </a:r>
              </a:p>
              <a:p>
                <a:pPr marL="742950" lvl="1" indent="-285750" algn="l">
                  <a:spcBef>
                    <a:spcPts val="600"/>
                  </a:spcBef>
                  <a:buFont typeface="Arial" panose="020B0604020202020204" pitchFamily="34" charset="0"/>
                  <a:buChar char="•"/>
                </a:pPr>
                <a:r>
                  <a:rPr lang="en-US" sz="1200" dirty="0">
                    <a:solidFill>
                      <a:srgbClr val="000000"/>
                    </a:solidFill>
                    <a:latin typeface="Arial" panose="020B0604020202020204" pitchFamily="34" charset="0"/>
                  </a:rPr>
                  <a:t>simplifies the computational complexity</a:t>
                </a:r>
              </a:p>
            </p:txBody>
          </p:sp>
          <p:sp>
            <p:nvSpPr>
              <p:cNvPr id="7" name="TextBox 6"/>
              <p:cNvSpPr txBox="1"/>
              <p:nvPr/>
            </p:nvSpPr>
            <p:spPr>
              <a:xfrm>
                <a:off x="2972921" y="4283314"/>
                <a:ext cx="1888661" cy="217817"/>
              </a:xfrm>
              <a:prstGeom prst="rect">
                <a:avLst/>
              </a:prstGeom>
              <a:noFill/>
            </p:spPr>
            <p:txBody>
              <a:bodyPr wrap="square" rtlCol="0">
                <a:spAutoFit/>
              </a:bodyPr>
              <a:lstStyle/>
              <a:p>
                <a:pPr lvl="0" algn="l" defTabSz="914400"/>
                <a:r>
                  <a:rPr lang="en-US" altLang="ko-KR" sz="2000" b="1" dirty="0">
                    <a:solidFill>
                      <a:prstClr val="black">
                        <a:lumMod val="75000"/>
                        <a:lumOff val="25000"/>
                      </a:prstClr>
                    </a:solidFill>
                    <a:latin typeface="Arial" panose="020B0604020202020204"/>
                    <a:ea typeface="Arial Unicode MS"/>
                    <a:cs typeface="Arial" panose="020B0604020202020204" pitchFamily="34" charset="0"/>
                  </a:rPr>
                  <a:t>Why SVM?</a:t>
                </a:r>
              </a:p>
            </p:txBody>
          </p:sp>
        </p:grpSp>
      </p:grpSp>
      <p:sp>
        <p:nvSpPr>
          <p:cNvPr id="21" name="TextBox 11"/>
          <p:cNvSpPr txBox="1"/>
          <p:nvPr/>
        </p:nvSpPr>
        <p:spPr>
          <a:xfrm>
            <a:off x="900915" y="3906114"/>
            <a:ext cx="2932418" cy="400110"/>
          </a:xfrm>
          <a:prstGeom prst="rect">
            <a:avLst/>
          </a:prstGeom>
          <a:noFill/>
        </p:spPr>
        <p:txBody>
          <a:bodyPr wrap="square" rtlCol="0">
            <a:spAutoFit/>
          </a:bodyPr>
          <a:lstStyle/>
          <a:p>
            <a:pPr lvl="0" defTabSz="914400"/>
            <a:r>
              <a:rPr lang="en-US" altLang="ko-KR" sz="2000" b="1" dirty="0">
                <a:solidFill>
                  <a:prstClr val="black">
                    <a:lumMod val="75000"/>
                    <a:lumOff val="25000"/>
                  </a:prstClr>
                </a:solidFill>
                <a:latin typeface="Arial" panose="020B0604020202020204"/>
                <a:ea typeface="Arial Unicode MS"/>
                <a:cs typeface="Arial" panose="020B0604020202020204" pitchFamily="34" charset="0"/>
              </a:rPr>
              <a:t>Evaluation methods</a:t>
            </a:r>
            <a:endParaRPr lang="ko-KR" altLang="en-US" sz="2000" b="1" dirty="0">
              <a:solidFill>
                <a:prstClr val="black">
                  <a:lumMod val="75000"/>
                  <a:lumOff val="25000"/>
                </a:prstClr>
              </a:solidFill>
              <a:latin typeface="Arial" panose="020B0604020202020204"/>
              <a:ea typeface="Arial Unicode MS"/>
              <a:cs typeface="Arial" panose="020B0604020202020204" pitchFamily="34" charset="0"/>
            </a:endParaRPr>
          </a:p>
        </p:txBody>
      </p:sp>
      <p:sp>
        <p:nvSpPr>
          <p:cNvPr id="22" name="TextBox 12"/>
          <p:cNvSpPr txBox="1"/>
          <p:nvPr/>
        </p:nvSpPr>
        <p:spPr>
          <a:xfrm>
            <a:off x="21270" y="3780690"/>
            <a:ext cx="756972"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4000" b="1" i="0" u="none" strike="noStrike" kern="1200" cap="none" spc="0" normalizeH="0" baseline="0" noProof="0" dirty="0">
                <a:ln>
                  <a:noFill/>
                </a:ln>
                <a:solidFill>
                  <a:srgbClr val="4CD6B0"/>
                </a:solidFill>
                <a:effectLst/>
                <a:uLnTx/>
                <a:uFillTx/>
                <a:latin typeface="Arial" panose="020B0604020202020204"/>
                <a:ea typeface="Arial Unicode MS"/>
                <a:cs typeface="Arial" panose="020B0604020202020204"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panose="020B0604020202020204"/>
              <a:ea typeface="Arial Unicode MS"/>
              <a:cs typeface="Arial" panose="020B0604020202020204" pitchFamily="34" charset="0"/>
            </a:endParaRPr>
          </a:p>
        </p:txBody>
      </p:sp>
      <p:pic>
        <p:nvPicPr>
          <p:cNvPr id="2050" name="Picture 2" descr="Support Vector Machines Icons - Download Free Vector Icons | Noun Proje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39371" y="5721608"/>
            <a:ext cx="898312" cy="89831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826264" y="4346212"/>
            <a:ext cx="5533364" cy="276999"/>
          </a:xfrm>
          <a:prstGeom prst="rect">
            <a:avLst/>
          </a:prstGeom>
          <a:noFill/>
        </p:spPr>
        <p:txBody>
          <a:bodyPr wrap="square" rtlCol="0">
            <a:spAutoFit/>
          </a:bodyPr>
          <a:lstStyle/>
          <a:p>
            <a:pPr marL="171450" lvl="0" indent="-171450" algn="l" defTabSz="914400">
              <a:spcBef>
                <a:spcPts val="600"/>
              </a:spcBef>
              <a:buFont typeface="Courier New" panose="02070309020205020404" pitchFamily="49" charset="0"/>
              <a:buChar char="o"/>
            </a:pPr>
            <a:r>
              <a:rPr lang="en-US" sz="1200" dirty="0">
                <a:solidFill>
                  <a:srgbClr val="000000"/>
                </a:solidFill>
                <a:latin typeface="Arial" panose="020B0604020202020204" pitchFamily="34" charset="0"/>
              </a:rPr>
              <a:t>All feature sets has the same result</a:t>
            </a:r>
          </a:p>
        </p:txBody>
      </p:sp>
      <p:graphicFrame>
        <p:nvGraphicFramePr>
          <p:cNvPr id="13" name="图表 7"/>
          <p:cNvGraphicFramePr/>
          <p:nvPr>
            <p:extLst>
              <p:ext uri="{D42A27DB-BD31-4B8C-83A1-F6EECF244321}">
                <p14:modId xmlns:p14="http://schemas.microsoft.com/office/powerpoint/2010/main" val="2147337729"/>
              </p:ext>
            </p:extLst>
          </p:nvPr>
        </p:nvGraphicFramePr>
        <p:xfrm>
          <a:off x="5688659" y="1171852"/>
          <a:ext cx="4502905" cy="522007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20054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p:tgtEl>
                                          <p:spTgt spid="13"/>
                                        </p:tgtEl>
                                        <p:attrNameLst>
                                          <p:attrName>ppt_y</p:attrName>
                                        </p:attrNameLst>
                                      </p:cBhvr>
                                      <p:tavLst>
                                        <p:tav tm="0">
                                          <p:val>
                                            <p:strVal val="#ppt_y+#ppt_h*1.125000"/>
                                          </p:val>
                                        </p:tav>
                                        <p:tav tm="100000">
                                          <p:val>
                                            <p:strVal val="#ppt_y"/>
                                          </p:val>
                                        </p:tav>
                                      </p:tavLst>
                                    </p:anim>
                                    <p:animEffect transition="in" filter="wipe(up)">
                                      <p:cBhvr>
                                        <p:cTn id="18" dur="500"/>
                                        <p:tgtEl>
                                          <p:spTgt spid="13"/>
                                        </p:tgtEl>
                                      </p:cBhvr>
                                    </p:animEffect>
                                  </p:childTnLst>
                                </p:cTn>
                              </p:par>
                              <p:par>
                                <p:cTn id="19" presetID="1" presetClass="entr" presetSubtype="0"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881677" y="3582656"/>
            <a:ext cx="3827083" cy="723275"/>
          </a:xfrm>
          <a:prstGeom prst="rect">
            <a:avLst/>
          </a:prstGeom>
          <a:noFill/>
        </p:spPr>
        <p:txBody>
          <a:bodyPr wrap="square" rtlCol="0">
            <a:spAutoFit/>
          </a:bodyPr>
          <a:lstStyle/>
          <a:p>
            <a:pPr marL="171450" lvl="0" indent="-171450" defTabSz="914400">
              <a:spcBef>
                <a:spcPts val="600"/>
              </a:spcBef>
              <a:buFont typeface="Courier New" panose="02070309020205020404" pitchFamily="49" charset="0"/>
              <a:buChar char="o"/>
            </a:pPr>
            <a:r>
              <a:rPr lang="en-US" altLang="en-CA" sz="1200" dirty="0">
                <a:solidFill>
                  <a:srgbClr val="000000"/>
                </a:solidFill>
                <a:latin typeface="Arial" panose="020B0604020202020204" pitchFamily="34" charset="0"/>
              </a:rPr>
              <a:t>Base + Cross-features and All features combined has the same highest performance </a:t>
            </a:r>
          </a:p>
          <a:p>
            <a:pPr marL="171450" lvl="0" indent="-171450" defTabSz="914400">
              <a:spcBef>
                <a:spcPts val="600"/>
              </a:spcBef>
              <a:buFont typeface="Courier New" panose="02070309020205020404" pitchFamily="49" charset="0"/>
              <a:buChar char="o"/>
            </a:pPr>
            <a:endParaRPr lang="en-US" sz="1200" dirty="0">
              <a:solidFill>
                <a:srgbClr val="000000"/>
              </a:solidFill>
              <a:latin typeface="Arial" panose="020B0604020202020204" pitchFamily="34" charset="0"/>
            </a:endParaRPr>
          </a:p>
        </p:txBody>
      </p:sp>
      <p:pic>
        <p:nvPicPr>
          <p:cNvPr id="1026" name="Picture 2" descr="Random Forest Icons - Download Free Vector Icons | Noun Proje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8350" y="5381797"/>
            <a:ext cx="1367135" cy="1367135"/>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10"/>
          </p:nvPr>
        </p:nvSpPr>
        <p:spPr>
          <a:xfrm>
            <a:off x="1123461" y="348364"/>
            <a:ext cx="9945078" cy="707887"/>
          </a:xfrm>
        </p:spPr>
        <p:txBody>
          <a:bodyPr>
            <a:noAutofit/>
          </a:bodyPr>
          <a:lstStyle/>
          <a:p>
            <a:r>
              <a:rPr lang="en-US" sz="5300" dirty="0"/>
              <a:t>Random Forest</a:t>
            </a:r>
          </a:p>
        </p:txBody>
      </p:sp>
      <p:grpSp>
        <p:nvGrpSpPr>
          <p:cNvPr id="3" name="Group 2"/>
          <p:cNvGrpSpPr/>
          <p:nvPr/>
        </p:nvGrpSpPr>
        <p:grpSpPr>
          <a:xfrm>
            <a:off x="52817" y="1379417"/>
            <a:ext cx="6421432" cy="1399004"/>
            <a:chOff x="5529030" y="860119"/>
            <a:chExt cx="4361849" cy="1399004"/>
          </a:xfrm>
        </p:grpSpPr>
        <p:sp>
          <p:nvSpPr>
            <p:cNvPr id="4" name="TextBox 3"/>
            <p:cNvSpPr txBox="1"/>
            <p:nvPr/>
          </p:nvSpPr>
          <p:spPr>
            <a:xfrm>
              <a:off x="5529030" y="978636"/>
              <a:ext cx="514184"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4000" b="1" i="0" u="none" strike="noStrike" kern="1200" cap="none" spc="0" normalizeH="0" baseline="0" noProof="0" dirty="0">
                  <a:ln>
                    <a:noFill/>
                  </a:ln>
                  <a:solidFill>
                    <a:srgbClr val="5EBEE4"/>
                  </a:solidFill>
                  <a:effectLst/>
                  <a:uLnTx/>
                  <a:uFillTx/>
                  <a:latin typeface="Arial" panose="020B0604020202020204"/>
                  <a:ea typeface="Arial Unicode MS"/>
                  <a:cs typeface="Arial" panose="020B0604020202020204" pitchFamily="34" charset="0"/>
                </a:rPr>
                <a:t>01</a:t>
              </a:r>
              <a:endParaRPr kumimoji="0" lang="ko-KR" altLang="en-US" sz="4000" b="1" i="0" u="none" strike="noStrike" kern="1200" cap="none" spc="0" normalizeH="0" baseline="0" noProof="0" dirty="0">
                <a:ln>
                  <a:noFill/>
                </a:ln>
                <a:solidFill>
                  <a:srgbClr val="5EBEE4"/>
                </a:solidFill>
                <a:effectLst/>
                <a:uLnTx/>
                <a:uFillTx/>
                <a:latin typeface="Arial" panose="020B0604020202020204"/>
                <a:ea typeface="Arial Unicode MS"/>
                <a:cs typeface="Arial" panose="020B0604020202020204" pitchFamily="34" charset="0"/>
              </a:endParaRPr>
            </a:p>
          </p:txBody>
        </p:sp>
        <p:grpSp>
          <p:nvGrpSpPr>
            <p:cNvPr id="5" name="Group 13"/>
            <p:cNvGrpSpPr/>
            <p:nvPr/>
          </p:nvGrpSpPr>
          <p:grpSpPr>
            <a:xfrm>
              <a:off x="6098999" y="860119"/>
              <a:ext cx="3791880" cy="1399004"/>
              <a:chOff x="2953563" y="4283314"/>
              <a:chExt cx="1985949" cy="1399004"/>
            </a:xfrm>
          </p:grpSpPr>
          <p:sp>
            <p:nvSpPr>
              <p:cNvPr id="6" name="TextBox 5"/>
              <p:cNvSpPr txBox="1"/>
              <p:nvPr/>
            </p:nvSpPr>
            <p:spPr>
              <a:xfrm>
                <a:off x="2954378" y="4621868"/>
                <a:ext cx="1985134" cy="1060450"/>
              </a:xfrm>
              <a:prstGeom prst="rect">
                <a:avLst/>
              </a:prstGeom>
              <a:noFill/>
            </p:spPr>
            <p:txBody>
              <a:bodyPr wrap="square" rtlCol="0">
                <a:spAutoFit/>
              </a:bodyPr>
              <a:lstStyle/>
              <a:p>
                <a:pPr marL="171450" lvl="0" indent="-171450" defTabSz="914400">
                  <a:spcBef>
                    <a:spcPts val="600"/>
                  </a:spcBef>
                  <a:buFont typeface="Courier New" panose="02070309020205020404" pitchFamily="49" charset="0"/>
                  <a:buChar char="o"/>
                </a:pPr>
                <a:r>
                  <a:rPr lang="en-US" altLang="en-CA" sz="1200" dirty="0">
                    <a:solidFill>
                      <a:srgbClr val="000000"/>
                    </a:solidFill>
                    <a:latin typeface="Arial" panose="020B0604020202020204" pitchFamily="34" charset="0"/>
                  </a:rPr>
                  <a:t>No any assumptions for data</a:t>
                </a:r>
              </a:p>
              <a:p>
                <a:pPr marL="171450" indent="-171450">
                  <a:spcBef>
                    <a:spcPts val="600"/>
                  </a:spcBef>
                  <a:buFont typeface="Courier New" panose="02070309020205020404" pitchFamily="49" charset="0"/>
                  <a:buChar char="o"/>
                </a:pPr>
                <a:r>
                  <a:rPr lang="en-US" altLang="en-CA" sz="1200" dirty="0">
                    <a:solidFill>
                      <a:srgbClr val="000000"/>
                    </a:solidFill>
                    <a:latin typeface="Arial" panose="020B0604020202020204" pitchFamily="34" charset="0"/>
                  </a:rPr>
                  <a:t>No many parameters tuning works</a:t>
                </a:r>
              </a:p>
              <a:p>
                <a:pPr marL="171450" indent="-171450">
                  <a:spcBef>
                    <a:spcPts val="600"/>
                  </a:spcBef>
                  <a:buFont typeface="Courier New" panose="02070309020205020404" pitchFamily="49" charset="0"/>
                  <a:buChar char="o"/>
                </a:pPr>
                <a:r>
                  <a:rPr lang="en-US" sz="1200" dirty="0">
                    <a:solidFill>
                      <a:srgbClr val="000000"/>
                    </a:solidFill>
                    <a:latin typeface="Arial" panose="020B0604020202020204" pitchFamily="34" charset="0"/>
                  </a:rPr>
                  <a:t>Features importance</a:t>
                </a:r>
              </a:p>
              <a:p>
                <a:pPr marL="628650" lvl="1" indent="-171450">
                  <a:spcBef>
                    <a:spcPts val="600"/>
                  </a:spcBef>
                  <a:buFont typeface="Courier New" panose="02070309020205020404" pitchFamily="49" charset="0"/>
                  <a:buChar char="o"/>
                </a:pPr>
                <a:r>
                  <a:rPr lang="en-US" sz="1200" dirty="0">
                    <a:solidFill>
                      <a:srgbClr val="000000"/>
                    </a:solidFill>
                    <a:latin typeface="Arial" panose="020B0604020202020204" pitchFamily="34" charset="0"/>
                  </a:rPr>
                  <a:t>Data analysis</a:t>
                </a:r>
              </a:p>
            </p:txBody>
          </p:sp>
          <p:sp>
            <p:nvSpPr>
              <p:cNvPr id="7" name="TextBox 6"/>
              <p:cNvSpPr txBox="1"/>
              <p:nvPr/>
            </p:nvSpPr>
            <p:spPr>
              <a:xfrm>
                <a:off x="2953563" y="4283314"/>
                <a:ext cx="1888661" cy="337185"/>
              </a:xfrm>
              <a:prstGeom prst="rect">
                <a:avLst/>
              </a:prstGeom>
              <a:noFill/>
            </p:spPr>
            <p:txBody>
              <a:bodyPr wrap="square" rtlCol="0">
                <a:spAutoFit/>
              </a:bodyPr>
              <a:lstStyle/>
              <a:p>
                <a:pPr lvl="0" defTabSz="914400"/>
                <a:r>
                  <a:rPr lang="en-US" altLang="ko-KR" sz="1600" b="1" dirty="0">
                    <a:solidFill>
                      <a:prstClr val="black">
                        <a:lumMod val="75000"/>
                        <a:lumOff val="25000"/>
                      </a:prstClr>
                    </a:solidFill>
                    <a:latin typeface="Arial" panose="020B0604020202020204"/>
                    <a:ea typeface="Arial Unicode MS"/>
                    <a:cs typeface="Arial" panose="020B0604020202020204" pitchFamily="34" charset="0"/>
                  </a:rPr>
                  <a:t>Why Random Forest?</a:t>
                </a:r>
                <a:endParaRPr lang="ko-KR" altLang="en-US" sz="1600" b="1" dirty="0">
                  <a:solidFill>
                    <a:prstClr val="black">
                      <a:lumMod val="75000"/>
                      <a:lumOff val="25000"/>
                    </a:prstClr>
                  </a:solidFill>
                  <a:latin typeface="Arial" panose="020B0604020202020204"/>
                  <a:ea typeface="Arial Unicode MS"/>
                  <a:cs typeface="Arial" panose="020B0604020202020204" pitchFamily="34" charset="0"/>
                </a:endParaRPr>
              </a:p>
            </p:txBody>
          </p:sp>
        </p:grpSp>
      </p:grpSp>
      <p:sp>
        <p:nvSpPr>
          <p:cNvPr id="12" name="TextBox 11"/>
          <p:cNvSpPr txBox="1"/>
          <p:nvPr/>
        </p:nvSpPr>
        <p:spPr>
          <a:xfrm>
            <a:off x="851591" y="3244102"/>
            <a:ext cx="4706549" cy="338554"/>
          </a:xfrm>
          <a:prstGeom prst="rect">
            <a:avLst/>
          </a:prstGeom>
          <a:noFill/>
        </p:spPr>
        <p:txBody>
          <a:bodyPr wrap="square" rtlCol="0">
            <a:spAutoFit/>
          </a:bodyPr>
          <a:lstStyle/>
          <a:p>
            <a:pPr lvl="0" defTabSz="914400"/>
            <a:r>
              <a:rPr lang="en-US" altLang="ko-KR" sz="1600" b="1" dirty="0">
                <a:solidFill>
                  <a:prstClr val="black">
                    <a:lumMod val="75000"/>
                    <a:lumOff val="25000"/>
                  </a:prstClr>
                </a:solidFill>
                <a:latin typeface="Arial" panose="020B0604020202020204"/>
                <a:ea typeface="Arial Unicode MS"/>
                <a:cs typeface="Arial" panose="020B0604020202020204" pitchFamily="34" charset="0"/>
              </a:rPr>
              <a:t>Evaluation method</a:t>
            </a:r>
            <a:endParaRPr lang="ko-KR" altLang="en-US" sz="1600" b="1" dirty="0">
              <a:solidFill>
                <a:prstClr val="black">
                  <a:lumMod val="75000"/>
                  <a:lumOff val="25000"/>
                </a:prstClr>
              </a:solidFill>
              <a:latin typeface="Arial" panose="020B0604020202020204"/>
              <a:ea typeface="Arial Unicode MS"/>
              <a:cs typeface="Arial" panose="020B0604020202020204" pitchFamily="34" charset="0"/>
            </a:endParaRPr>
          </a:p>
        </p:txBody>
      </p:sp>
      <p:sp>
        <p:nvSpPr>
          <p:cNvPr id="13" name="TextBox 12"/>
          <p:cNvSpPr txBox="1"/>
          <p:nvPr/>
        </p:nvSpPr>
        <p:spPr>
          <a:xfrm>
            <a:off x="52817" y="3075057"/>
            <a:ext cx="756972"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4000" b="1" i="0" u="none" strike="noStrike" kern="1200" cap="none" spc="0" normalizeH="0" baseline="0" noProof="0" dirty="0">
                <a:ln>
                  <a:noFill/>
                </a:ln>
                <a:solidFill>
                  <a:srgbClr val="4CD6B0"/>
                </a:solidFill>
                <a:effectLst/>
                <a:uLnTx/>
                <a:uFillTx/>
                <a:latin typeface="Arial" panose="020B0604020202020204"/>
                <a:ea typeface="Arial Unicode MS"/>
                <a:cs typeface="Arial" panose="020B0604020202020204"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panose="020B0604020202020204"/>
              <a:ea typeface="Arial Unicode MS"/>
              <a:cs typeface="Arial" panose="020B0604020202020204" pitchFamily="34" charset="0"/>
            </a:endParaRPr>
          </a:p>
        </p:txBody>
      </p:sp>
      <p:sp>
        <p:nvSpPr>
          <p:cNvPr id="18" name="TextBox 17"/>
          <p:cNvSpPr txBox="1"/>
          <p:nvPr/>
        </p:nvSpPr>
        <p:spPr>
          <a:xfrm>
            <a:off x="881678" y="4510831"/>
            <a:ext cx="5308600" cy="338455"/>
          </a:xfrm>
          <a:prstGeom prst="rect">
            <a:avLst/>
          </a:prstGeom>
          <a:noFill/>
        </p:spPr>
        <p:txBody>
          <a:bodyPr wrap="square" rtlCol="0">
            <a:spAutoFit/>
          </a:bodyPr>
          <a:lstStyle/>
          <a:p>
            <a:pPr lvl="0" defTabSz="914400"/>
            <a:r>
              <a:rPr lang="en-US" altLang="ko-KR" sz="1600" b="1" dirty="0">
                <a:solidFill>
                  <a:prstClr val="black">
                    <a:lumMod val="75000"/>
                    <a:lumOff val="25000"/>
                  </a:prstClr>
                </a:solidFill>
                <a:latin typeface="Arial" panose="020B0604020202020204"/>
                <a:ea typeface="Arial Unicode MS"/>
                <a:cs typeface="Arial" panose="020B0604020202020204" pitchFamily="34" charset="0"/>
              </a:rPr>
              <a:t>Feature importance</a:t>
            </a:r>
            <a:endParaRPr lang="ko-KR" altLang="en-US" sz="1600" b="1" dirty="0">
              <a:solidFill>
                <a:prstClr val="black">
                  <a:lumMod val="75000"/>
                  <a:lumOff val="25000"/>
                </a:prstClr>
              </a:solidFill>
              <a:latin typeface="Arial" panose="020B0604020202020204"/>
              <a:ea typeface="Arial Unicode MS"/>
              <a:cs typeface="Arial" panose="020B0604020202020204" pitchFamily="34" charset="0"/>
            </a:endParaRPr>
          </a:p>
        </p:txBody>
      </p:sp>
      <p:sp>
        <p:nvSpPr>
          <p:cNvPr id="20" name="TextBox 19"/>
          <p:cNvSpPr txBox="1"/>
          <p:nvPr/>
        </p:nvSpPr>
        <p:spPr>
          <a:xfrm>
            <a:off x="52817" y="4335342"/>
            <a:ext cx="756972"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4000" b="1" i="0" u="none" strike="noStrike" kern="1200" cap="none" spc="0" normalizeH="0" baseline="0" noProof="0" dirty="0">
                <a:ln>
                  <a:noFill/>
                </a:ln>
                <a:solidFill>
                  <a:srgbClr val="98DC56"/>
                </a:solidFill>
                <a:effectLst/>
                <a:uLnTx/>
                <a:uFillTx/>
                <a:latin typeface="Arial" panose="020B0604020202020204"/>
                <a:ea typeface="Arial Unicode MS"/>
                <a:cs typeface="Arial" panose="020B0604020202020204" pitchFamily="34" charset="0"/>
              </a:rPr>
              <a:t>03</a:t>
            </a:r>
            <a:endParaRPr kumimoji="0" lang="ko-KR" altLang="en-US" sz="4000" b="1" i="0" u="none" strike="noStrike" kern="1200" cap="none" spc="0" normalizeH="0" baseline="0" noProof="0" dirty="0">
              <a:ln>
                <a:noFill/>
              </a:ln>
              <a:solidFill>
                <a:srgbClr val="98DC56"/>
              </a:solidFill>
              <a:effectLst/>
              <a:uLnTx/>
              <a:uFillTx/>
              <a:latin typeface="Arial" panose="020B0604020202020204"/>
              <a:ea typeface="Arial Unicode MS"/>
              <a:cs typeface="Arial" panose="020B0604020202020204" pitchFamily="34" charset="0"/>
            </a:endParaRPr>
          </a:p>
        </p:txBody>
      </p:sp>
      <p:grpSp>
        <p:nvGrpSpPr>
          <p:cNvPr id="15" name="组合 14"/>
          <p:cNvGrpSpPr/>
          <p:nvPr/>
        </p:nvGrpSpPr>
        <p:grpSpPr>
          <a:xfrm>
            <a:off x="-4159" y="1099452"/>
            <a:ext cx="4786598" cy="4627374"/>
            <a:chOff x="1942" y="1434"/>
            <a:chExt cx="7153" cy="7002"/>
          </a:xfrm>
        </p:grpSpPr>
        <p:pic>
          <p:nvPicPr>
            <p:cNvPr id="19" name="图片 18" descr="Figure_1"/>
            <p:cNvPicPr>
              <a:picLocks noChangeAspect="1"/>
            </p:cNvPicPr>
            <p:nvPr/>
          </p:nvPicPr>
          <p:blipFill>
            <a:blip r:embed="rId4"/>
            <a:srcRect l="23459" t="14" r="-1074" b="-1317"/>
            <a:stretch>
              <a:fillRect/>
            </a:stretch>
          </p:blipFill>
          <p:spPr>
            <a:xfrm>
              <a:off x="1942" y="1434"/>
              <a:ext cx="7153" cy="7002"/>
            </a:xfrm>
            <a:prstGeom prst="rect">
              <a:avLst/>
            </a:prstGeom>
          </p:spPr>
        </p:pic>
        <p:sp>
          <p:nvSpPr>
            <p:cNvPr id="21" name="圆角矩形 20"/>
            <p:cNvSpPr/>
            <p:nvPr/>
          </p:nvSpPr>
          <p:spPr>
            <a:xfrm>
              <a:off x="3795" y="2407"/>
              <a:ext cx="4373" cy="377"/>
            </a:xfrm>
            <a:prstGeom prst="roundRect">
              <a:avLst/>
            </a:prstGeom>
            <a:noFill/>
            <a:ln w="63500" cmpd="sng">
              <a:solidFill>
                <a:srgbClr val="FF0000"/>
              </a:solidFill>
              <a:prstDash val="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graphicFrame>
        <p:nvGraphicFramePr>
          <p:cNvPr id="22" name="图表 8"/>
          <p:cNvGraphicFramePr/>
          <p:nvPr>
            <p:extLst>
              <p:ext uri="{D42A27DB-BD31-4B8C-83A1-F6EECF244321}">
                <p14:modId xmlns:p14="http://schemas.microsoft.com/office/powerpoint/2010/main" val="3401678769"/>
              </p:ext>
            </p:extLst>
          </p:nvPr>
        </p:nvGraphicFramePr>
        <p:xfrm>
          <a:off x="4824597" y="1268968"/>
          <a:ext cx="5023485" cy="445785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29794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p:tgtEl>
                                          <p:spTgt spid="22"/>
                                        </p:tgtEl>
                                        <p:attrNameLst>
                                          <p:attrName>ppt_y</p:attrName>
                                        </p:attrNameLst>
                                      </p:cBhvr>
                                      <p:tavLst>
                                        <p:tav tm="0">
                                          <p:val>
                                            <p:strVal val="#ppt_y+#ppt_h*1.125000"/>
                                          </p:val>
                                        </p:tav>
                                        <p:tav tm="100000">
                                          <p:val>
                                            <p:strVal val="#ppt_y"/>
                                          </p:val>
                                        </p:tav>
                                      </p:tavLst>
                                    </p:anim>
                                    <p:animEffect transition="in" filter="wipe(up)">
                                      <p:cBhvr>
                                        <p:cTn id="12" dur="500"/>
                                        <p:tgtEl>
                                          <p:spTgt spid="22"/>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2" grpId="0"/>
      <p:bldP spid="13" grpId="0"/>
      <p:bldP spid="18" grpId="0"/>
      <p:bldP spid="18" grpId="1"/>
      <p:bldP spid="20" grpId="0"/>
      <p:bldP spid="20"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Diagram&#10;&#10;Description automatically generated">
            <a:extLst>
              <a:ext uri="{FF2B5EF4-FFF2-40B4-BE49-F238E27FC236}">
                <a16:creationId xmlns:a16="http://schemas.microsoft.com/office/drawing/2014/main" id="{FB5E063A-1491-8A44-9B9C-69338FCBE3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8269" y="1363252"/>
            <a:ext cx="2689551" cy="2052414"/>
          </a:xfrm>
          <a:prstGeom prst="rect">
            <a:avLst/>
          </a:prstGeom>
        </p:spPr>
      </p:pic>
      <p:sp>
        <p:nvSpPr>
          <p:cNvPr id="2" name="Text Placeholder 1">
            <a:extLst>
              <a:ext uri="{FF2B5EF4-FFF2-40B4-BE49-F238E27FC236}">
                <a16:creationId xmlns:a16="http://schemas.microsoft.com/office/drawing/2014/main" id="{DB93B233-7F82-F448-A57C-2D5BAF6640B9}"/>
              </a:ext>
            </a:extLst>
          </p:cNvPr>
          <p:cNvSpPr>
            <a:spLocks noGrp="1"/>
          </p:cNvSpPr>
          <p:nvPr>
            <p:ph type="body" sz="quarter" idx="10"/>
          </p:nvPr>
        </p:nvSpPr>
        <p:spPr>
          <a:xfrm>
            <a:off x="1123461" y="348364"/>
            <a:ext cx="9945078" cy="707887"/>
          </a:xfrm>
        </p:spPr>
        <p:txBody>
          <a:bodyPr/>
          <a:lstStyle/>
          <a:p>
            <a:r>
              <a:rPr lang="en-US" dirty="0"/>
              <a:t>Deep Neural Network</a:t>
            </a:r>
          </a:p>
        </p:txBody>
      </p:sp>
      <p:grpSp>
        <p:nvGrpSpPr>
          <p:cNvPr id="3" name="Group 2">
            <a:extLst>
              <a:ext uri="{FF2B5EF4-FFF2-40B4-BE49-F238E27FC236}">
                <a16:creationId xmlns:a16="http://schemas.microsoft.com/office/drawing/2014/main" id="{A281A8EE-FF2E-024E-BC37-E489F77B8737}"/>
              </a:ext>
            </a:extLst>
          </p:cNvPr>
          <p:cNvGrpSpPr/>
          <p:nvPr/>
        </p:nvGrpSpPr>
        <p:grpSpPr>
          <a:xfrm>
            <a:off x="6842" y="1487139"/>
            <a:ext cx="7822967" cy="707886"/>
            <a:chOff x="5529030" y="967841"/>
            <a:chExt cx="5313862" cy="707886"/>
          </a:xfrm>
        </p:grpSpPr>
        <p:sp>
          <p:nvSpPr>
            <p:cNvPr id="4" name="TextBox 3">
              <a:extLst>
                <a:ext uri="{FF2B5EF4-FFF2-40B4-BE49-F238E27FC236}">
                  <a16:creationId xmlns:a16="http://schemas.microsoft.com/office/drawing/2014/main" id="{8E655C98-24CF-6543-853B-3BF3CFEBD17E}"/>
                </a:ext>
              </a:extLst>
            </p:cNvPr>
            <p:cNvSpPr txBox="1"/>
            <p:nvPr/>
          </p:nvSpPr>
          <p:spPr>
            <a:xfrm>
              <a:off x="5529030" y="967841"/>
              <a:ext cx="514184"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5EBEE4"/>
                  </a:solidFill>
                  <a:effectLst/>
                  <a:uLnTx/>
                  <a:uFillTx/>
                  <a:latin typeface="Arial"/>
                  <a:ea typeface="Arial Unicode MS"/>
                  <a:cs typeface="Arial" pitchFamily="34" charset="0"/>
                </a:rPr>
                <a:t>01</a:t>
              </a:r>
              <a:endParaRPr kumimoji="0" lang="ko-KR" altLang="en-US" sz="4000" b="1" i="0" u="none" strike="noStrike" kern="1200" cap="none" spc="0" normalizeH="0" baseline="0" noProof="0" dirty="0">
                <a:ln>
                  <a:noFill/>
                </a:ln>
                <a:solidFill>
                  <a:srgbClr val="5EBEE4"/>
                </a:solidFill>
                <a:effectLst/>
                <a:uLnTx/>
                <a:uFillTx/>
                <a:latin typeface="Arial"/>
                <a:ea typeface="Arial Unicode MS"/>
                <a:cs typeface="Arial" pitchFamily="34" charset="0"/>
              </a:endParaRPr>
            </a:p>
          </p:txBody>
        </p:sp>
        <p:grpSp>
          <p:nvGrpSpPr>
            <p:cNvPr id="5" name="Group 13">
              <a:extLst>
                <a:ext uri="{FF2B5EF4-FFF2-40B4-BE49-F238E27FC236}">
                  <a16:creationId xmlns:a16="http://schemas.microsoft.com/office/drawing/2014/main" id="{35222AE8-C615-4845-81E1-7DADFA685637}"/>
                </a:ext>
              </a:extLst>
            </p:cNvPr>
            <p:cNvGrpSpPr/>
            <p:nvPr/>
          </p:nvGrpSpPr>
          <p:grpSpPr>
            <a:xfrm>
              <a:off x="6115963" y="1024241"/>
              <a:ext cx="4726929" cy="615553"/>
              <a:chOff x="2962450" y="4447436"/>
              <a:chExt cx="2475669" cy="615553"/>
            </a:xfrm>
          </p:grpSpPr>
          <p:sp>
            <p:nvSpPr>
              <p:cNvPr id="6" name="TextBox 5">
                <a:extLst>
                  <a:ext uri="{FF2B5EF4-FFF2-40B4-BE49-F238E27FC236}">
                    <a16:creationId xmlns:a16="http://schemas.microsoft.com/office/drawing/2014/main" id="{EEE398A0-935F-F94D-97E8-9804ED668CAD}"/>
                  </a:ext>
                </a:extLst>
              </p:cNvPr>
              <p:cNvSpPr txBox="1"/>
              <p:nvPr/>
            </p:nvSpPr>
            <p:spPr>
              <a:xfrm>
                <a:off x="2962450" y="4785990"/>
                <a:ext cx="2475669" cy="276999"/>
              </a:xfrm>
              <a:prstGeom prst="rect">
                <a:avLst/>
              </a:prstGeom>
              <a:noFill/>
            </p:spPr>
            <p:txBody>
              <a:bodyPr wrap="square" rtlCol="0">
                <a:spAutoFit/>
              </a:bodyPr>
              <a:lstStyle/>
              <a:p>
                <a:pPr marL="171450" indent="-171450">
                  <a:buFont typeface="Courier New" panose="02070309020205020404" pitchFamily="49" charset="0"/>
                  <a:buChar char="o"/>
                </a:pPr>
                <a:r>
                  <a:rPr lang="en-CA" sz="1200" dirty="0">
                    <a:solidFill>
                      <a:srgbClr val="000000"/>
                    </a:solidFill>
                    <a:latin typeface="Arial" panose="020B0604020202020204" pitchFamily="34" charset="0"/>
                  </a:rPr>
                  <a:t>Examine non-linearity in the features.</a:t>
                </a:r>
                <a:endParaRPr lang="en-US" sz="1200" dirty="0">
                  <a:solidFill>
                    <a:srgbClr val="000000"/>
                  </a:solidFill>
                  <a:latin typeface="Arial" panose="020B0604020202020204" pitchFamily="34" charset="0"/>
                </a:endParaRPr>
              </a:p>
            </p:txBody>
          </p:sp>
          <p:sp>
            <p:nvSpPr>
              <p:cNvPr id="7" name="TextBox 6">
                <a:extLst>
                  <a:ext uri="{FF2B5EF4-FFF2-40B4-BE49-F238E27FC236}">
                    <a16:creationId xmlns:a16="http://schemas.microsoft.com/office/drawing/2014/main" id="{1FA341CF-CEA3-7E4B-95BC-AB407A7FAC6B}"/>
                  </a:ext>
                </a:extLst>
              </p:cNvPr>
              <p:cNvSpPr txBox="1"/>
              <p:nvPr/>
            </p:nvSpPr>
            <p:spPr>
              <a:xfrm>
                <a:off x="2970547" y="4447436"/>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Why?</a:t>
                </a:r>
                <a:endParaRPr lang="ko-KR" altLang="en-US" sz="1600" b="1" dirty="0">
                  <a:solidFill>
                    <a:prstClr val="black">
                      <a:lumMod val="75000"/>
                      <a:lumOff val="25000"/>
                    </a:prstClr>
                  </a:solidFill>
                  <a:latin typeface="Arial"/>
                  <a:ea typeface="Arial Unicode MS"/>
                  <a:cs typeface="Arial" pitchFamily="34" charset="0"/>
                </a:endParaRPr>
              </a:p>
            </p:txBody>
          </p:sp>
        </p:grpSp>
      </p:grpSp>
      <p:grpSp>
        <p:nvGrpSpPr>
          <p:cNvPr id="24" name="Group 23">
            <a:extLst>
              <a:ext uri="{FF2B5EF4-FFF2-40B4-BE49-F238E27FC236}">
                <a16:creationId xmlns:a16="http://schemas.microsoft.com/office/drawing/2014/main" id="{65443F88-BF7D-DE46-8213-C2094FA93BB0}"/>
              </a:ext>
            </a:extLst>
          </p:cNvPr>
          <p:cNvGrpSpPr/>
          <p:nvPr/>
        </p:nvGrpSpPr>
        <p:grpSpPr>
          <a:xfrm>
            <a:off x="6842" y="4208831"/>
            <a:ext cx="5052577" cy="707886"/>
            <a:chOff x="502242" y="4535401"/>
            <a:chExt cx="5052577" cy="707886"/>
          </a:xfrm>
        </p:grpSpPr>
        <p:sp>
          <p:nvSpPr>
            <p:cNvPr id="12" name="TextBox 11">
              <a:extLst>
                <a:ext uri="{FF2B5EF4-FFF2-40B4-BE49-F238E27FC236}">
                  <a16:creationId xmlns:a16="http://schemas.microsoft.com/office/drawing/2014/main" id="{F7EC9BAC-92C5-C34E-91F1-DDD5CE03E7CF}"/>
                </a:ext>
              </a:extLst>
            </p:cNvPr>
            <p:cNvSpPr txBox="1"/>
            <p:nvPr/>
          </p:nvSpPr>
          <p:spPr>
            <a:xfrm>
              <a:off x="1413558" y="4729080"/>
              <a:ext cx="41412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Evaluation methods</a:t>
              </a:r>
              <a:endParaRPr lang="ko-KR" altLang="en-US" sz="1600" b="1" dirty="0">
                <a:solidFill>
                  <a:prstClr val="black">
                    <a:lumMod val="75000"/>
                    <a:lumOff val="25000"/>
                  </a:prstClr>
                </a:solidFill>
                <a:latin typeface="Arial"/>
                <a:ea typeface="Arial Unicode MS"/>
                <a:cs typeface="Arial" pitchFamily="34" charset="0"/>
              </a:endParaRPr>
            </a:p>
          </p:txBody>
        </p:sp>
        <p:sp>
          <p:nvSpPr>
            <p:cNvPr id="20" name="TextBox 19">
              <a:extLst>
                <a:ext uri="{FF2B5EF4-FFF2-40B4-BE49-F238E27FC236}">
                  <a16:creationId xmlns:a16="http://schemas.microsoft.com/office/drawing/2014/main" id="{C3F2D4A0-3BD5-FC4D-B96F-92BE942CDF06}"/>
                </a:ext>
              </a:extLst>
            </p:cNvPr>
            <p:cNvSpPr txBox="1"/>
            <p:nvPr/>
          </p:nvSpPr>
          <p:spPr>
            <a:xfrm>
              <a:off x="502242" y="4535401"/>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98DC56"/>
                  </a:solidFill>
                  <a:effectLst/>
                  <a:uLnTx/>
                  <a:uFillTx/>
                  <a:latin typeface="Arial"/>
                  <a:ea typeface="Arial Unicode MS"/>
                  <a:cs typeface="Arial" pitchFamily="34" charset="0"/>
                </a:rPr>
                <a:t>03</a:t>
              </a:r>
              <a:endParaRPr kumimoji="0" lang="ko-KR" altLang="en-US" sz="4000" b="1" i="0" u="none" strike="noStrike" kern="1200" cap="none" spc="0" normalizeH="0" baseline="0" noProof="0" dirty="0">
                <a:ln>
                  <a:noFill/>
                </a:ln>
                <a:solidFill>
                  <a:srgbClr val="98DC56"/>
                </a:solidFill>
                <a:effectLst/>
                <a:uLnTx/>
                <a:uFillTx/>
                <a:latin typeface="Arial"/>
                <a:ea typeface="Arial Unicode MS"/>
                <a:cs typeface="Arial" pitchFamily="34" charset="0"/>
              </a:endParaRPr>
            </a:p>
          </p:txBody>
        </p:sp>
      </p:grpSp>
      <p:grpSp>
        <p:nvGrpSpPr>
          <p:cNvPr id="15" name="Group 14">
            <a:extLst>
              <a:ext uri="{FF2B5EF4-FFF2-40B4-BE49-F238E27FC236}">
                <a16:creationId xmlns:a16="http://schemas.microsoft.com/office/drawing/2014/main" id="{B4F207FF-156C-6A49-B764-05326A2C9306}"/>
              </a:ext>
            </a:extLst>
          </p:cNvPr>
          <p:cNvGrpSpPr/>
          <p:nvPr/>
        </p:nvGrpSpPr>
        <p:grpSpPr>
          <a:xfrm>
            <a:off x="-21243" y="2574224"/>
            <a:ext cx="6223773" cy="1414931"/>
            <a:chOff x="474157" y="2574224"/>
            <a:chExt cx="6223773" cy="1414931"/>
          </a:xfrm>
        </p:grpSpPr>
        <p:sp>
          <p:nvSpPr>
            <p:cNvPr id="13" name="TextBox 12">
              <a:extLst>
                <a:ext uri="{FF2B5EF4-FFF2-40B4-BE49-F238E27FC236}">
                  <a16:creationId xmlns:a16="http://schemas.microsoft.com/office/drawing/2014/main" id="{7E02482D-EDD5-D744-BC1F-2874F59E7301}"/>
                </a:ext>
              </a:extLst>
            </p:cNvPr>
            <p:cNvSpPr txBox="1"/>
            <p:nvPr/>
          </p:nvSpPr>
          <p:spPr>
            <a:xfrm>
              <a:off x="474157" y="2625913"/>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4CD6B0"/>
                  </a:solidFill>
                  <a:effectLst/>
                  <a:uLnTx/>
                  <a:uFillTx/>
                  <a:latin typeface="Arial"/>
                  <a:ea typeface="Arial Unicode MS"/>
                  <a:cs typeface="Arial"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a:ea typeface="Arial Unicode MS"/>
                <a:cs typeface="Arial" pitchFamily="34" charset="0"/>
              </a:endParaRPr>
            </a:p>
          </p:txBody>
        </p:sp>
        <p:sp>
          <p:nvSpPr>
            <p:cNvPr id="19" name="TextBox 18">
              <a:extLst>
                <a:ext uri="{FF2B5EF4-FFF2-40B4-BE49-F238E27FC236}">
                  <a16:creationId xmlns:a16="http://schemas.microsoft.com/office/drawing/2014/main" id="{FD926513-0C8C-2444-9062-CD06CF6E1307}"/>
                </a:ext>
              </a:extLst>
            </p:cNvPr>
            <p:cNvSpPr txBox="1"/>
            <p:nvPr/>
          </p:nvSpPr>
          <p:spPr>
            <a:xfrm>
              <a:off x="1366304" y="2927326"/>
              <a:ext cx="3826689" cy="1061829"/>
            </a:xfrm>
            <a:prstGeom prst="rect">
              <a:avLst/>
            </a:prstGeom>
            <a:noFill/>
          </p:spPr>
          <p:txBody>
            <a:bodyPr wrap="none" rtlCol="0">
              <a:spAutoFit/>
            </a:bodyPr>
            <a:lstStyle/>
            <a:p>
              <a:pPr marL="171450" indent="-171450" defTabSz="914286">
                <a:spcBef>
                  <a:spcPts val="600"/>
                </a:spcBef>
                <a:buFont typeface="Courier New" panose="02070309020205020404" pitchFamily="49" charset="0"/>
                <a:buChar char="o"/>
              </a:pPr>
              <a:r>
                <a:rPr lang="en-US" sz="1200" dirty="0">
                  <a:solidFill>
                    <a:srgbClr val="000000"/>
                  </a:solidFill>
                  <a:latin typeface="Arial" panose="020B0604020202020204" pitchFamily="34" charset="0"/>
                </a:rPr>
                <a:t>5 hidden layers</a:t>
              </a:r>
            </a:p>
            <a:p>
              <a:pPr marL="171450" indent="-171450" defTabSz="914286">
                <a:spcBef>
                  <a:spcPts val="600"/>
                </a:spcBef>
                <a:buFont typeface="Courier New" panose="02070309020205020404" pitchFamily="49" charset="0"/>
                <a:buChar char="o"/>
              </a:pPr>
              <a:r>
                <a:rPr lang="en-US" sz="1200" dirty="0">
                  <a:solidFill>
                    <a:srgbClr val="000000"/>
                  </a:solidFill>
                  <a:latin typeface="Arial" panose="020B0604020202020204" pitchFamily="34" charset="0"/>
                </a:rPr>
                <a:t>256 nodes per layer</a:t>
              </a:r>
            </a:p>
            <a:p>
              <a:pPr marL="171450" indent="-171450" defTabSz="914286">
                <a:spcBef>
                  <a:spcPts val="600"/>
                </a:spcBef>
                <a:buFont typeface="Courier New" panose="02070309020205020404" pitchFamily="49" charset="0"/>
                <a:buChar char="o"/>
              </a:pPr>
              <a:r>
                <a:rPr lang="en-US" sz="1200" dirty="0" err="1">
                  <a:solidFill>
                    <a:srgbClr val="000000"/>
                  </a:solidFill>
                  <a:latin typeface="Arial" panose="020B0604020202020204" pitchFamily="34" charset="0"/>
                </a:rPr>
                <a:t>ReLu</a:t>
              </a:r>
              <a:r>
                <a:rPr lang="en-US" sz="1200" dirty="0">
                  <a:solidFill>
                    <a:srgbClr val="000000"/>
                  </a:solidFill>
                  <a:latin typeface="Arial" panose="020B0604020202020204" pitchFamily="34" charset="0"/>
                </a:rPr>
                <a:t> activation function between the hidden layers</a:t>
              </a:r>
            </a:p>
            <a:p>
              <a:pPr marL="171450" indent="-171450" defTabSz="914286">
                <a:spcBef>
                  <a:spcPts val="600"/>
                </a:spcBef>
                <a:buFont typeface="Courier New" panose="02070309020205020404" pitchFamily="49" charset="0"/>
                <a:buChar char="o"/>
              </a:pPr>
              <a:r>
                <a:rPr lang="en-US" sz="1200" dirty="0">
                  <a:solidFill>
                    <a:srgbClr val="000000"/>
                  </a:solidFill>
                  <a:latin typeface="Arial" panose="020B0604020202020204" pitchFamily="34" charset="0"/>
                </a:rPr>
                <a:t>Sigmoid output function</a:t>
              </a:r>
            </a:p>
          </p:txBody>
        </p:sp>
        <p:sp>
          <p:nvSpPr>
            <p:cNvPr id="21" name="TextBox 20">
              <a:extLst>
                <a:ext uri="{FF2B5EF4-FFF2-40B4-BE49-F238E27FC236}">
                  <a16:creationId xmlns:a16="http://schemas.microsoft.com/office/drawing/2014/main" id="{D043F8EE-9A07-764D-A75E-605569ED2DD4}"/>
                </a:ext>
              </a:extLst>
            </p:cNvPr>
            <p:cNvSpPr txBox="1"/>
            <p:nvPr/>
          </p:nvSpPr>
          <p:spPr>
            <a:xfrm>
              <a:off x="1389064" y="2574224"/>
              <a:ext cx="5308866"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Hyperparameter Tuning</a:t>
              </a:r>
              <a:endParaRPr lang="ko-KR" altLang="en-US" sz="1600" b="1" dirty="0">
                <a:solidFill>
                  <a:prstClr val="black">
                    <a:lumMod val="75000"/>
                    <a:lumOff val="25000"/>
                  </a:prstClr>
                </a:solidFill>
                <a:latin typeface="Arial"/>
                <a:ea typeface="Arial Unicode MS"/>
                <a:cs typeface="Arial" pitchFamily="34" charset="0"/>
              </a:endParaRPr>
            </a:p>
          </p:txBody>
        </p:sp>
      </p:grpSp>
      <p:sp>
        <p:nvSpPr>
          <p:cNvPr id="17" name="TextBox 16">
            <a:extLst>
              <a:ext uri="{FF2B5EF4-FFF2-40B4-BE49-F238E27FC236}">
                <a16:creationId xmlns:a16="http://schemas.microsoft.com/office/drawing/2014/main" id="{F96C964C-677D-784E-AF56-4836D76D96F0}"/>
              </a:ext>
            </a:extLst>
          </p:cNvPr>
          <p:cNvSpPr txBox="1"/>
          <p:nvPr/>
        </p:nvSpPr>
        <p:spPr>
          <a:xfrm>
            <a:off x="789259" y="4741064"/>
            <a:ext cx="3826689" cy="646331"/>
          </a:xfrm>
          <a:prstGeom prst="rect">
            <a:avLst/>
          </a:prstGeom>
          <a:noFill/>
        </p:spPr>
        <p:txBody>
          <a:bodyPr wrap="square" rtlCol="0">
            <a:spAutoFit/>
          </a:bodyPr>
          <a:lstStyle/>
          <a:p>
            <a:pPr marL="171450" indent="-171450">
              <a:buFont typeface="Courier New" panose="02070309020205020404" pitchFamily="49" charset="0"/>
              <a:buChar char="o"/>
            </a:pPr>
            <a:r>
              <a:rPr lang="en-CA" sz="1200" dirty="0">
                <a:solidFill>
                  <a:srgbClr val="000000"/>
                </a:solidFill>
                <a:latin typeface="Arial" panose="020B0604020202020204" pitchFamily="34" charset="0"/>
              </a:rPr>
              <a:t>Base + special features has the best performance across all measures</a:t>
            </a:r>
          </a:p>
          <a:p>
            <a:pPr marL="171450" indent="-171450">
              <a:buFont typeface="Courier New" panose="02070309020205020404" pitchFamily="49" charset="0"/>
              <a:buChar char="o"/>
            </a:pPr>
            <a:endParaRPr lang="en-US" sz="1200" dirty="0">
              <a:solidFill>
                <a:srgbClr val="000000"/>
              </a:solidFill>
              <a:latin typeface="Arial" panose="020B0604020202020204" pitchFamily="34" charset="0"/>
            </a:endParaRPr>
          </a:p>
        </p:txBody>
      </p:sp>
      <p:graphicFrame>
        <p:nvGraphicFramePr>
          <p:cNvPr id="22" name="Chart 21">
            <a:extLst>
              <a:ext uri="{FF2B5EF4-FFF2-40B4-BE49-F238E27FC236}">
                <a16:creationId xmlns:a16="http://schemas.microsoft.com/office/drawing/2014/main" id="{E0ACA9DA-79D6-D447-AD07-D0F61AB9548D}"/>
              </a:ext>
            </a:extLst>
          </p:cNvPr>
          <p:cNvGraphicFramePr/>
          <p:nvPr>
            <p:extLst>
              <p:ext uri="{D42A27DB-BD31-4B8C-83A1-F6EECF244321}">
                <p14:modId xmlns:p14="http://schemas.microsoft.com/office/powerpoint/2010/main" val="994671996"/>
              </p:ext>
            </p:extLst>
          </p:nvPr>
        </p:nvGraphicFramePr>
        <p:xfrm>
          <a:off x="4977774" y="1244059"/>
          <a:ext cx="5308865" cy="345485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46575EC7-BC10-B644-9739-542DF8954BAA}"/>
              </a:ext>
            </a:extLst>
          </p:cNvPr>
          <p:cNvGraphicFramePr/>
          <p:nvPr>
            <p:extLst>
              <p:ext uri="{D42A27DB-BD31-4B8C-83A1-F6EECF244321}">
                <p14:modId xmlns:p14="http://schemas.microsoft.com/office/powerpoint/2010/main" val="2915293761"/>
              </p:ext>
            </p:extLst>
          </p:nvPr>
        </p:nvGraphicFramePr>
        <p:xfrm>
          <a:off x="5239009" y="4818102"/>
          <a:ext cx="4674090" cy="195875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078742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Graphic spid="22"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718ED8A-311F-F84E-ADD8-393055B7170B}"/>
              </a:ext>
            </a:extLst>
          </p:cNvPr>
          <p:cNvSpPr txBox="1"/>
          <p:nvPr/>
        </p:nvSpPr>
        <p:spPr>
          <a:xfrm>
            <a:off x="2605063" y="742532"/>
            <a:ext cx="6981873" cy="923330"/>
          </a:xfrm>
          <a:prstGeom prst="rect">
            <a:avLst/>
          </a:prstGeom>
          <a:noFill/>
        </p:spPr>
        <p:txBody>
          <a:bodyPr wrap="square" rtlCol="0" anchor="ctr">
            <a:spAutoFit/>
          </a:bodyPr>
          <a:lstStyle/>
          <a:p>
            <a:r>
              <a:rPr lang="en-US" altLang="ko-KR" sz="5400" dirty="0">
                <a:solidFill>
                  <a:schemeClr val="bg1"/>
                </a:solidFill>
                <a:cs typeface="Arial" pitchFamily="34" charset="0"/>
              </a:rPr>
              <a:t>Comparing All Models</a:t>
            </a:r>
          </a:p>
        </p:txBody>
      </p:sp>
      <p:sp>
        <p:nvSpPr>
          <p:cNvPr id="4" name="TextBox 3">
            <a:extLst>
              <a:ext uri="{FF2B5EF4-FFF2-40B4-BE49-F238E27FC236}">
                <a16:creationId xmlns:a16="http://schemas.microsoft.com/office/drawing/2014/main" id="{206B66C2-D156-AD4C-905D-52D9FD129891}"/>
              </a:ext>
            </a:extLst>
          </p:cNvPr>
          <p:cNvSpPr txBox="1"/>
          <p:nvPr/>
        </p:nvSpPr>
        <p:spPr>
          <a:xfrm>
            <a:off x="1913085" y="7494138"/>
            <a:ext cx="1967205" cy="369332"/>
          </a:xfrm>
          <a:prstGeom prst="rect">
            <a:avLst/>
          </a:prstGeom>
          <a:noFill/>
        </p:spPr>
        <p:txBody>
          <a:bodyPr wrap="none" rtlCol="0">
            <a:spAutoFit/>
          </a:bodyPr>
          <a:lstStyle/>
          <a:p>
            <a:r>
              <a:rPr lang="en-US" dirty="0"/>
              <a:t>Handover to Bing</a:t>
            </a:r>
          </a:p>
        </p:txBody>
      </p:sp>
      <p:graphicFrame>
        <p:nvGraphicFramePr>
          <p:cNvPr id="7" name="Table 6">
            <a:extLst>
              <a:ext uri="{FF2B5EF4-FFF2-40B4-BE49-F238E27FC236}">
                <a16:creationId xmlns:a16="http://schemas.microsoft.com/office/drawing/2014/main" id="{4F77B4BE-79B6-6C45-8D40-2FB6C6E11B2B}"/>
              </a:ext>
            </a:extLst>
          </p:cNvPr>
          <p:cNvGraphicFramePr>
            <a:graphicFrameLocks noGrp="1"/>
          </p:cNvGraphicFramePr>
          <p:nvPr/>
        </p:nvGraphicFramePr>
        <p:xfrm>
          <a:off x="4572000" y="7084761"/>
          <a:ext cx="4318002" cy="1188085"/>
        </p:xfrm>
        <a:graphic>
          <a:graphicData uri="http://schemas.openxmlformats.org/drawingml/2006/table">
            <a:tbl>
              <a:tblPr>
                <a:tableStyleId>{5C22544A-7EE6-4342-B048-85BDC9FD1C3A}</a:tableStyleId>
              </a:tblPr>
              <a:tblGrid>
                <a:gridCol w="1015442">
                  <a:extLst>
                    <a:ext uri="{9D8B030D-6E8A-4147-A177-3AD203B41FA5}">
                      <a16:colId xmlns:a16="http://schemas.microsoft.com/office/drawing/2014/main" val="3061726750"/>
                    </a:ext>
                  </a:extLst>
                </a:gridCol>
                <a:gridCol w="825640">
                  <a:extLst>
                    <a:ext uri="{9D8B030D-6E8A-4147-A177-3AD203B41FA5}">
                      <a16:colId xmlns:a16="http://schemas.microsoft.com/office/drawing/2014/main" val="2503381333"/>
                    </a:ext>
                  </a:extLst>
                </a:gridCol>
                <a:gridCol w="825640">
                  <a:extLst>
                    <a:ext uri="{9D8B030D-6E8A-4147-A177-3AD203B41FA5}">
                      <a16:colId xmlns:a16="http://schemas.microsoft.com/office/drawing/2014/main" val="3662696576"/>
                    </a:ext>
                  </a:extLst>
                </a:gridCol>
                <a:gridCol w="825640">
                  <a:extLst>
                    <a:ext uri="{9D8B030D-6E8A-4147-A177-3AD203B41FA5}">
                      <a16:colId xmlns:a16="http://schemas.microsoft.com/office/drawing/2014/main" val="961814470"/>
                    </a:ext>
                  </a:extLst>
                </a:gridCol>
                <a:gridCol w="825640">
                  <a:extLst>
                    <a:ext uri="{9D8B030D-6E8A-4147-A177-3AD203B41FA5}">
                      <a16:colId xmlns:a16="http://schemas.microsoft.com/office/drawing/2014/main" val="570348911"/>
                    </a:ext>
                  </a:extLst>
                </a:gridCol>
              </a:tblGrid>
              <a:tr h="203200">
                <a:tc>
                  <a:txBody>
                    <a:bodyPr/>
                    <a:lstStyle/>
                    <a:p>
                      <a:pPr algn="l" fontAlgn="b"/>
                      <a:r>
                        <a:rPr lang="en-AU" sz="1200" u="none" strike="noStrike">
                          <a:effectLst/>
                        </a:rPr>
                        <a:t>Column1</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Logistic</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SVM</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Random Forest</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DNN</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30583123"/>
                  </a:ext>
                </a:extLst>
              </a:tr>
              <a:tr h="203200">
                <a:tc>
                  <a:txBody>
                    <a:bodyPr/>
                    <a:lstStyle/>
                    <a:p>
                      <a:pPr algn="l" fontAlgn="b"/>
                      <a:r>
                        <a:rPr lang="en-AU" sz="1200" u="none" strike="noStrike">
                          <a:effectLst/>
                        </a:rPr>
                        <a:t>Accuracy</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0.7345</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0.6207</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0.84902</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0.84399</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83469781"/>
                  </a:ext>
                </a:extLst>
              </a:tr>
              <a:tr h="203200">
                <a:tc>
                  <a:txBody>
                    <a:bodyPr/>
                    <a:lstStyle/>
                    <a:p>
                      <a:pPr algn="l" fontAlgn="b"/>
                      <a:r>
                        <a:rPr lang="en-AU" sz="1200" u="none" strike="noStrike">
                          <a:effectLst/>
                        </a:rPr>
                        <a:t>Precision</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0.6364</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0.48561</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0.81627</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0.79324</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38673390"/>
                  </a:ext>
                </a:extLst>
              </a:tr>
              <a:tr h="203200">
                <a:tc>
                  <a:txBody>
                    <a:bodyPr/>
                    <a:lstStyle/>
                    <a:p>
                      <a:pPr algn="l" fontAlgn="b"/>
                      <a:r>
                        <a:rPr lang="en-AU" sz="1200" u="none" strike="noStrike">
                          <a:effectLst/>
                        </a:rPr>
                        <a:t>Recall</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0.6467</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1</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0.88449</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0.96808</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33893083"/>
                  </a:ext>
                </a:extLst>
              </a:tr>
              <a:tr h="203200">
                <a:tc>
                  <a:txBody>
                    <a:bodyPr/>
                    <a:lstStyle/>
                    <a:p>
                      <a:pPr algn="l" fontAlgn="b"/>
                      <a:r>
                        <a:rPr lang="en-AU" sz="1200" u="none" strike="noStrike">
                          <a:effectLst/>
                        </a:rPr>
                        <a:t>F1_score</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0.6415</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0.65375</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0.84902</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dirty="0">
                          <a:effectLst/>
                        </a:rPr>
                        <a:t>0.87143</a:t>
                      </a:r>
                      <a:endParaRPr lang="en-AU"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29656302"/>
                  </a:ext>
                </a:extLst>
              </a:tr>
            </a:tbl>
          </a:graphicData>
        </a:graphic>
      </p:graphicFrame>
      <p:graphicFrame>
        <p:nvGraphicFramePr>
          <p:cNvPr id="8" name="Chart 7">
            <a:extLst>
              <a:ext uri="{FF2B5EF4-FFF2-40B4-BE49-F238E27FC236}">
                <a16:creationId xmlns:a16="http://schemas.microsoft.com/office/drawing/2014/main" id="{15EF66F7-40F3-5340-A140-45E83FE30B90}"/>
              </a:ext>
            </a:extLst>
          </p:cNvPr>
          <p:cNvGraphicFramePr/>
          <p:nvPr/>
        </p:nvGraphicFramePr>
        <p:xfrm>
          <a:off x="-120401" y="2579581"/>
          <a:ext cx="6601102" cy="421982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Chart 1">
            <a:extLst>
              <a:ext uri="{FF2B5EF4-FFF2-40B4-BE49-F238E27FC236}">
                <a16:creationId xmlns:a16="http://schemas.microsoft.com/office/drawing/2014/main" id="{51504C62-DF9D-D842-AFAA-F2117CCE1084}"/>
              </a:ext>
            </a:extLst>
          </p:cNvPr>
          <p:cNvGraphicFramePr/>
          <p:nvPr>
            <p:extLst>
              <p:ext uri="{D42A27DB-BD31-4B8C-83A1-F6EECF244321}">
                <p14:modId xmlns:p14="http://schemas.microsoft.com/office/powerpoint/2010/main" val="1941431032"/>
              </p:ext>
            </p:extLst>
          </p:nvPr>
        </p:nvGraphicFramePr>
        <p:xfrm>
          <a:off x="6415254" y="4069660"/>
          <a:ext cx="4000499" cy="2168853"/>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03D7E23C-9AD9-B64C-8E0C-7858A777B77D}"/>
              </a:ext>
            </a:extLst>
          </p:cNvPr>
          <p:cNvSpPr txBox="1"/>
          <p:nvPr/>
        </p:nvSpPr>
        <p:spPr>
          <a:xfrm>
            <a:off x="6216098" y="2809095"/>
            <a:ext cx="3217838" cy="1246495"/>
          </a:xfrm>
          <a:prstGeom prst="rect">
            <a:avLst/>
          </a:prstGeom>
          <a:noFill/>
        </p:spPr>
        <p:txBody>
          <a:bodyPr wrap="square" rtlCol="0">
            <a:spAutoFit/>
          </a:bodyPr>
          <a:lstStyle/>
          <a:p>
            <a:pPr marL="171450" indent="-171450" defTabSz="914286">
              <a:spcBef>
                <a:spcPts val="600"/>
              </a:spcBef>
              <a:buFont typeface="Courier New" panose="02070309020205020404" pitchFamily="49" charset="0"/>
              <a:buChar char="o"/>
            </a:pPr>
            <a:r>
              <a:rPr lang="en-US" sz="1400" dirty="0">
                <a:solidFill>
                  <a:srgbClr val="000000"/>
                </a:solidFill>
                <a:latin typeface="Arial" panose="020B0604020202020204" pitchFamily="34" charset="0"/>
              </a:rPr>
              <a:t>Even though SVM has a recall of 1, it has worst accuracy and precision. </a:t>
            </a:r>
          </a:p>
          <a:p>
            <a:pPr marL="171450" indent="-171450" defTabSz="914286">
              <a:spcBef>
                <a:spcPts val="600"/>
              </a:spcBef>
              <a:buFont typeface="Courier New" panose="02070309020205020404" pitchFamily="49" charset="0"/>
              <a:buChar char="o"/>
            </a:pPr>
            <a:r>
              <a:rPr lang="en-US" sz="1400" dirty="0">
                <a:solidFill>
                  <a:srgbClr val="000000"/>
                </a:solidFill>
                <a:latin typeface="Arial" panose="020B0604020202020204" pitchFamily="34" charset="0"/>
              </a:rPr>
              <a:t>DNN and Random forest has the best and consistent result across all metrics</a:t>
            </a:r>
          </a:p>
        </p:txBody>
      </p:sp>
      <p:pic>
        <p:nvPicPr>
          <p:cNvPr id="12" name="Graphic 11" descr="Smiling face outline">
            <a:extLst>
              <a:ext uri="{FF2B5EF4-FFF2-40B4-BE49-F238E27FC236}">
                <a16:creationId xmlns:a16="http://schemas.microsoft.com/office/drawing/2014/main" id="{76F3B19C-92E6-FA4E-9302-6125BF0EC8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23793" y="6272494"/>
            <a:ext cx="410142" cy="410142"/>
          </a:xfrm>
          <a:prstGeom prst="rect">
            <a:avLst/>
          </a:prstGeom>
        </p:spPr>
      </p:pic>
    </p:spTree>
    <p:extLst>
      <p:ext uri="{BB962C8B-B14F-4D97-AF65-F5344CB8AC3E}">
        <p14:creationId xmlns:p14="http://schemas.microsoft.com/office/powerpoint/2010/main" val="3127402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DD14B4-5A7F-4F48-BCB9-413F8F283024}"/>
              </a:ext>
            </a:extLst>
          </p:cNvPr>
          <p:cNvSpPr txBox="1"/>
          <p:nvPr/>
        </p:nvSpPr>
        <p:spPr>
          <a:xfrm>
            <a:off x="676781" y="795040"/>
            <a:ext cx="9670472" cy="923330"/>
          </a:xfrm>
          <a:prstGeom prst="rect">
            <a:avLst/>
          </a:prstGeom>
          <a:noFill/>
        </p:spPr>
        <p:txBody>
          <a:bodyPr wrap="square" rtlCol="0" anchor="ctr">
            <a:spAutoFit/>
          </a:bodyPr>
          <a:lstStyle/>
          <a:p>
            <a:r>
              <a:rPr lang="en-US" altLang="ko-KR" sz="5400" dirty="0">
                <a:solidFill>
                  <a:schemeClr val="bg1"/>
                </a:solidFill>
                <a:cs typeface="Arial" pitchFamily="34" charset="0"/>
              </a:rPr>
              <a:t>How to interpret these models?</a:t>
            </a:r>
            <a:endParaRPr lang="ko-KR" altLang="en-US" sz="5400" dirty="0">
              <a:solidFill>
                <a:schemeClr val="bg1"/>
              </a:solidFill>
              <a:cs typeface="Arial" pitchFamily="34" charset="0"/>
            </a:endParaRPr>
          </a:p>
        </p:txBody>
      </p:sp>
      <p:sp>
        <p:nvSpPr>
          <p:cNvPr id="2" name="Rounded Rectangle 13">
            <a:extLst>
              <a:ext uri="{FF2B5EF4-FFF2-40B4-BE49-F238E27FC236}">
                <a16:creationId xmlns:a16="http://schemas.microsoft.com/office/drawing/2014/main" id="{761BD36B-E8E2-4DA7-A19A-755FFF390FC8}"/>
              </a:ext>
            </a:extLst>
          </p:cNvPr>
          <p:cNvSpPr/>
          <p:nvPr/>
        </p:nvSpPr>
        <p:spPr>
          <a:xfrm>
            <a:off x="3784185" y="2861066"/>
            <a:ext cx="6181588" cy="1842967"/>
          </a:xfrm>
          <a:prstGeom prst="roundRect">
            <a:avLst>
              <a:gd name="adj" fmla="val 12448"/>
            </a:avLst>
          </a:prstGeom>
          <a:solidFill>
            <a:schemeClr val="bg1"/>
          </a:solid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ounded Rectangle 14">
            <a:extLst>
              <a:ext uri="{FF2B5EF4-FFF2-40B4-BE49-F238E27FC236}">
                <a16:creationId xmlns:a16="http://schemas.microsoft.com/office/drawing/2014/main" id="{565839D6-4B7D-497D-ADFA-E6A5729422D4}"/>
              </a:ext>
            </a:extLst>
          </p:cNvPr>
          <p:cNvSpPr/>
          <p:nvPr/>
        </p:nvSpPr>
        <p:spPr>
          <a:xfrm>
            <a:off x="3784185" y="4740053"/>
            <a:ext cx="6223599" cy="1842967"/>
          </a:xfrm>
          <a:prstGeom prst="roundRect">
            <a:avLst>
              <a:gd name="adj" fmla="val 12448"/>
            </a:avLst>
          </a:prstGeom>
          <a:no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59DBF25C-DE2A-4644-AE93-5946F9F111CB}"/>
              </a:ext>
            </a:extLst>
          </p:cNvPr>
          <p:cNvSpPr txBox="1"/>
          <p:nvPr/>
        </p:nvSpPr>
        <p:spPr>
          <a:xfrm>
            <a:off x="3873954" y="2812935"/>
            <a:ext cx="1287532" cy="646331"/>
          </a:xfrm>
          <a:prstGeom prst="rect">
            <a:avLst/>
          </a:prstGeom>
          <a:noFill/>
        </p:spPr>
        <p:txBody>
          <a:bodyPr wrap="square" rtlCol="0">
            <a:spAutoFit/>
          </a:bodyPr>
          <a:lstStyle/>
          <a:p>
            <a:r>
              <a:rPr lang="en-US" altLang="ko-KR" sz="3600" b="1" dirty="0">
                <a:solidFill>
                  <a:schemeClr val="accent4"/>
                </a:solidFill>
                <a:cs typeface="Arial" pitchFamily="34" charset="0"/>
              </a:rPr>
              <a:t>LIME</a:t>
            </a:r>
            <a:endParaRPr lang="ko-KR" altLang="en-US" sz="3600" b="1" dirty="0">
              <a:solidFill>
                <a:schemeClr val="accent4"/>
              </a:solidFill>
              <a:cs typeface="Arial" pitchFamily="34" charset="0"/>
            </a:endParaRPr>
          </a:p>
        </p:txBody>
      </p:sp>
      <p:sp>
        <p:nvSpPr>
          <p:cNvPr id="10" name="TextBox 9">
            <a:extLst>
              <a:ext uri="{FF2B5EF4-FFF2-40B4-BE49-F238E27FC236}">
                <a16:creationId xmlns:a16="http://schemas.microsoft.com/office/drawing/2014/main" id="{9AC9E02D-E86C-4F48-ABF7-EB2D4079433A}"/>
              </a:ext>
            </a:extLst>
          </p:cNvPr>
          <p:cNvSpPr txBox="1"/>
          <p:nvPr/>
        </p:nvSpPr>
        <p:spPr>
          <a:xfrm>
            <a:off x="3784186" y="4785131"/>
            <a:ext cx="1467068" cy="646331"/>
          </a:xfrm>
          <a:prstGeom prst="rect">
            <a:avLst/>
          </a:prstGeom>
          <a:noFill/>
        </p:spPr>
        <p:txBody>
          <a:bodyPr wrap="square" rtlCol="0">
            <a:spAutoFit/>
          </a:bodyPr>
          <a:lstStyle/>
          <a:p>
            <a:r>
              <a:rPr lang="en-US" altLang="ko-KR" sz="3600" b="1" dirty="0">
                <a:solidFill>
                  <a:schemeClr val="accent3"/>
                </a:solidFill>
                <a:cs typeface="Arial" pitchFamily="34" charset="0"/>
              </a:rPr>
              <a:t>SHAP</a:t>
            </a:r>
            <a:endParaRPr lang="ko-KR" altLang="en-US" sz="3600" b="1" dirty="0">
              <a:solidFill>
                <a:schemeClr val="accent3"/>
              </a:solidFill>
              <a:cs typeface="Arial" pitchFamily="34" charset="0"/>
            </a:endParaRPr>
          </a:p>
        </p:txBody>
      </p:sp>
      <p:sp>
        <p:nvSpPr>
          <p:cNvPr id="12" name="TextBox 11">
            <a:extLst>
              <a:ext uri="{FF2B5EF4-FFF2-40B4-BE49-F238E27FC236}">
                <a16:creationId xmlns:a16="http://schemas.microsoft.com/office/drawing/2014/main" id="{DF4679FB-5361-46D5-89A5-C7B74C1F8AC2}"/>
              </a:ext>
            </a:extLst>
          </p:cNvPr>
          <p:cNvSpPr txBox="1"/>
          <p:nvPr/>
        </p:nvSpPr>
        <p:spPr>
          <a:xfrm>
            <a:off x="3856103" y="3366530"/>
            <a:ext cx="6151681" cy="1261884"/>
          </a:xfrm>
          <a:prstGeom prst="rect">
            <a:avLst/>
          </a:prstGeom>
          <a:noFill/>
        </p:spPr>
        <p:txBody>
          <a:bodyPr wrap="square" rtlCol="0">
            <a:spAutoFit/>
          </a:bodyPr>
          <a:lstStyle/>
          <a:p>
            <a:r>
              <a:rPr lang="en-US" altLang="ko-KR" sz="1200" dirty="0">
                <a:solidFill>
                  <a:schemeClr val="tx1">
                    <a:lumMod val="90000"/>
                    <a:lumOff val="10000"/>
                  </a:schemeClr>
                </a:solidFill>
                <a:cs typeface="Arial" pitchFamily="34" charset="0"/>
              </a:rPr>
              <a:t> </a:t>
            </a:r>
            <a:r>
              <a:rPr lang="en-US" altLang="ko-KR" sz="1600" dirty="0">
                <a:solidFill>
                  <a:schemeClr val="tx1">
                    <a:lumMod val="90000"/>
                    <a:lumOff val="10000"/>
                  </a:schemeClr>
                </a:solidFill>
                <a:cs typeface="Arial" pitchFamily="34" charset="0"/>
              </a:rPr>
              <a:t>Local interpretable model-agnostic explanations</a:t>
            </a:r>
          </a:p>
          <a:p>
            <a:endParaRPr lang="en-US" altLang="ko-KR" sz="1200" dirty="0">
              <a:solidFill>
                <a:schemeClr val="tx1">
                  <a:lumMod val="90000"/>
                  <a:lumOff val="10000"/>
                </a:schemeClr>
              </a:solidFill>
              <a:cs typeface="Arial" pitchFamily="34" charset="0"/>
            </a:endParaRPr>
          </a:p>
          <a:p>
            <a:pPr marL="171450" indent="-171450">
              <a:buFont typeface="Arial" panose="020B0604020202020204" pitchFamily="34" charset="0"/>
              <a:buChar char="•"/>
            </a:pPr>
            <a:r>
              <a:rPr lang="en-GB" sz="1200" dirty="0">
                <a:solidFill>
                  <a:schemeClr val="tx1">
                    <a:lumMod val="90000"/>
                    <a:lumOff val="10000"/>
                  </a:schemeClr>
                </a:solidFill>
                <a:cs typeface="Arial" pitchFamily="34" charset="0"/>
              </a:rPr>
              <a:t> LIME also makes more human friendly explanations that explanations are selective and possibly contrastive</a:t>
            </a:r>
          </a:p>
          <a:p>
            <a:pPr marL="171450" indent="-171450">
              <a:buFont typeface="Arial" panose="020B0604020202020204" pitchFamily="34" charset="0"/>
              <a:buChar char="•"/>
            </a:pPr>
            <a:endParaRPr lang="en-US" sz="1200" dirty="0">
              <a:solidFill>
                <a:schemeClr val="tx1">
                  <a:lumMod val="90000"/>
                  <a:lumOff val="10000"/>
                </a:schemeClr>
              </a:solidFill>
              <a:cs typeface="Arial" pitchFamily="34" charset="0"/>
            </a:endParaRPr>
          </a:p>
          <a:p>
            <a:pPr marL="171450" indent="-171450">
              <a:buFont typeface="Arial" panose="020B0604020202020204" pitchFamily="34" charset="0"/>
              <a:buChar char="•"/>
            </a:pPr>
            <a:r>
              <a:rPr lang="en-GB" sz="1200" dirty="0">
                <a:solidFill>
                  <a:schemeClr val="tx1">
                    <a:lumMod val="90000"/>
                    <a:lumOff val="10000"/>
                  </a:schemeClr>
                </a:solidFill>
                <a:cs typeface="Arial" pitchFamily="34" charset="0"/>
              </a:rPr>
              <a:t>LIME does work better with models that output probabilities for classification problems</a:t>
            </a:r>
            <a:endParaRPr lang="ko-KR" altLang="en-US" sz="1200" dirty="0">
              <a:solidFill>
                <a:schemeClr val="tx1">
                  <a:lumMod val="90000"/>
                  <a:lumOff val="10000"/>
                </a:schemeClr>
              </a:solidFill>
              <a:cs typeface="Arial" pitchFamily="34" charset="0"/>
            </a:endParaRPr>
          </a:p>
        </p:txBody>
      </p:sp>
      <p:sp>
        <p:nvSpPr>
          <p:cNvPr id="18" name="TextBox 17">
            <a:extLst>
              <a:ext uri="{FF2B5EF4-FFF2-40B4-BE49-F238E27FC236}">
                <a16:creationId xmlns:a16="http://schemas.microsoft.com/office/drawing/2014/main" id="{51B913BB-ABC6-4A4F-858C-705DBCCE398C}"/>
              </a:ext>
            </a:extLst>
          </p:cNvPr>
          <p:cNvSpPr txBox="1"/>
          <p:nvPr/>
        </p:nvSpPr>
        <p:spPr>
          <a:xfrm>
            <a:off x="62214" y="3474252"/>
            <a:ext cx="3666407" cy="2585323"/>
          </a:xfrm>
          <a:prstGeom prst="rect">
            <a:avLst/>
          </a:prstGeom>
          <a:noFill/>
        </p:spPr>
        <p:txBody>
          <a:bodyPr wrap="square" rtlCol="0">
            <a:spAutoFit/>
          </a:bodyPr>
          <a:lstStyle/>
          <a:p>
            <a:r>
              <a:rPr lang="en-GB" altLang="ko-KR" dirty="0">
                <a:cs typeface="Arial" pitchFamily="34" charset="0"/>
              </a:rPr>
              <a:t>Why?</a:t>
            </a:r>
          </a:p>
          <a:p>
            <a:endParaRPr lang="en-GB" altLang="ko-KR" dirty="0">
              <a:cs typeface="Arial" pitchFamily="34" charset="0"/>
            </a:endParaRPr>
          </a:p>
          <a:p>
            <a:r>
              <a:rPr lang="en-GB" altLang="ko-KR" dirty="0">
                <a:cs typeface="Arial" pitchFamily="34" charset="0"/>
              </a:rPr>
              <a:t>The better performing models are often called </a:t>
            </a:r>
            <a:r>
              <a:rPr lang="en-GB" altLang="ko-KR" dirty="0" err="1">
                <a:cs typeface="Arial" pitchFamily="34" charset="0"/>
              </a:rPr>
              <a:t>blackbox</a:t>
            </a:r>
            <a:r>
              <a:rPr lang="en-GB" altLang="ko-KR" dirty="0">
                <a:cs typeface="Arial" pitchFamily="34" charset="0"/>
              </a:rPr>
              <a:t> models such as random forests or neutral networks and these models are generally more complex and don’t have a simple way for interpreting their predictions or outcome. </a:t>
            </a:r>
            <a:endParaRPr lang="en-US" altLang="ko-KR" dirty="0">
              <a:cs typeface="Arial" pitchFamily="34" charset="0"/>
            </a:endParaRPr>
          </a:p>
        </p:txBody>
      </p:sp>
      <p:sp>
        <p:nvSpPr>
          <p:cNvPr id="11" name="TextBox 10">
            <a:extLst>
              <a:ext uri="{FF2B5EF4-FFF2-40B4-BE49-F238E27FC236}">
                <a16:creationId xmlns:a16="http://schemas.microsoft.com/office/drawing/2014/main" id="{A6042EED-DD2C-4F71-8534-6A3F480D27E6}"/>
              </a:ext>
            </a:extLst>
          </p:cNvPr>
          <p:cNvSpPr txBox="1"/>
          <p:nvPr/>
        </p:nvSpPr>
        <p:spPr>
          <a:xfrm>
            <a:off x="3903547" y="5358306"/>
            <a:ext cx="6104238" cy="830997"/>
          </a:xfrm>
          <a:prstGeom prst="rect">
            <a:avLst/>
          </a:prstGeom>
          <a:noFill/>
        </p:spPr>
        <p:txBody>
          <a:bodyPr wrap="square">
            <a:spAutoFit/>
          </a:bodyPr>
          <a:lstStyle/>
          <a:p>
            <a:r>
              <a:rPr lang="en-GB" sz="1600" dirty="0">
                <a:solidFill>
                  <a:schemeClr val="tx1">
                    <a:lumMod val="90000"/>
                    <a:lumOff val="10000"/>
                  </a:schemeClr>
                </a:solidFill>
                <a:cs typeface="Arial" pitchFamily="34" charset="0"/>
              </a:rPr>
              <a:t>Given the current set of feature values, the contribution of a feature value to the difference between the actual prediction and the mean prediction is the estimated Shapley value.</a:t>
            </a:r>
          </a:p>
        </p:txBody>
      </p:sp>
      <p:sp>
        <p:nvSpPr>
          <p:cNvPr id="13" name="TextBox 12">
            <a:extLst>
              <a:ext uri="{FF2B5EF4-FFF2-40B4-BE49-F238E27FC236}">
                <a16:creationId xmlns:a16="http://schemas.microsoft.com/office/drawing/2014/main" id="{4315A7E4-FA0A-4081-995E-B5B5F1B57C39}"/>
              </a:ext>
            </a:extLst>
          </p:cNvPr>
          <p:cNvSpPr txBox="1"/>
          <p:nvPr/>
        </p:nvSpPr>
        <p:spPr>
          <a:xfrm>
            <a:off x="3903547" y="6133866"/>
            <a:ext cx="6104238" cy="369332"/>
          </a:xfrm>
          <a:prstGeom prst="rect">
            <a:avLst/>
          </a:prstGeom>
          <a:noFill/>
        </p:spPr>
        <p:txBody>
          <a:bodyPr wrap="square">
            <a:spAutoFit/>
          </a:bodyPr>
          <a:lstStyle/>
          <a:p>
            <a:pPr marL="171450" indent="-171450">
              <a:buFont typeface="Arial" panose="020B0604020202020204" pitchFamily="34" charset="0"/>
              <a:buChar char="•"/>
            </a:pPr>
            <a:r>
              <a:rPr lang="en-GB" sz="1200" dirty="0">
                <a:solidFill>
                  <a:schemeClr val="tx1">
                    <a:lumMod val="90000"/>
                    <a:lumOff val="10000"/>
                  </a:schemeClr>
                </a:solidFill>
                <a:cs typeface="Arial" pitchFamily="34" charset="0"/>
              </a:rPr>
              <a:t>It is also possible to misinterpret </a:t>
            </a:r>
            <a:r>
              <a:rPr lang="en-GB" sz="1200" dirty="0" err="1">
                <a:solidFill>
                  <a:schemeClr val="tx1">
                    <a:lumMod val="90000"/>
                    <a:lumOff val="10000"/>
                  </a:schemeClr>
                </a:solidFill>
                <a:cs typeface="Arial" pitchFamily="34" charset="0"/>
              </a:rPr>
              <a:t>shapley</a:t>
            </a:r>
            <a:r>
              <a:rPr lang="en-GB" sz="1200" dirty="0">
                <a:solidFill>
                  <a:schemeClr val="tx1">
                    <a:lumMod val="90000"/>
                    <a:lumOff val="10000"/>
                  </a:schemeClr>
                </a:solidFill>
                <a:cs typeface="Arial" pitchFamily="34" charset="0"/>
              </a:rPr>
              <a:t> value</a:t>
            </a:r>
            <a:r>
              <a:rPr lang="en-GB" sz="1800" b="0" i="0" u="none" strike="noStrike" dirty="0">
                <a:solidFill>
                  <a:srgbClr val="000000"/>
                </a:solidFill>
                <a:effectLst/>
                <a:latin typeface="Arial" panose="020B0604020202020204" pitchFamily="34" charset="0"/>
              </a:rPr>
              <a:t>.</a:t>
            </a:r>
            <a:endParaRPr lang="en-GB" dirty="0"/>
          </a:p>
        </p:txBody>
      </p:sp>
    </p:spTree>
    <p:extLst>
      <p:ext uri="{BB962C8B-B14F-4D97-AF65-F5344CB8AC3E}">
        <p14:creationId xmlns:p14="http://schemas.microsoft.com/office/powerpoint/2010/main" val="2478729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1DB287-2A8F-4481-B727-F521ACD2136B}"/>
              </a:ext>
            </a:extLst>
          </p:cNvPr>
          <p:cNvSpPr txBox="1"/>
          <p:nvPr/>
        </p:nvSpPr>
        <p:spPr>
          <a:xfrm>
            <a:off x="6096000" y="2721392"/>
            <a:ext cx="4314433" cy="4247317"/>
          </a:xfrm>
          <a:prstGeom prst="rect">
            <a:avLst/>
          </a:prstGeom>
          <a:noFill/>
        </p:spPr>
        <p:txBody>
          <a:bodyPr wrap="square" rtlCol="0">
            <a:spAutoFit/>
          </a:bodyPr>
          <a:lstStyle/>
          <a:p>
            <a:r>
              <a:rPr lang="en-GB" dirty="0"/>
              <a:t>For this Health research contract opportunities with SME that was closed as lost  and it was open for 322 : </a:t>
            </a:r>
          </a:p>
          <a:p>
            <a:endParaRPr lang="en-GB" dirty="0"/>
          </a:p>
          <a:p>
            <a:r>
              <a:rPr lang="en-GB" dirty="0"/>
              <a:t>• The missing lead faculty value negatively correlates with conversion rate</a:t>
            </a:r>
          </a:p>
          <a:p>
            <a:endParaRPr lang="en-GB" dirty="0"/>
          </a:p>
          <a:p>
            <a:r>
              <a:rPr lang="en-GB" dirty="0"/>
              <a:t>• High values in days open negatively correlate with conversion rate</a:t>
            </a:r>
          </a:p>
          <a:p>
            <a:endParaRPr lang="en-GB" dirty="0"/>
          </a:p>
          <a:p>
            <a:r>
              <a:rPr lang="en-GB" dirty="0"/>
              <a:t>• More opportunities created with the same clients may have more negative impact towards the conversion rate.</a:t>
            </a:r>
          </a:p>
          <a:p>
            <a:endParaRPr lang="en-GB" dirty="0"/>
          </a:p>
        </p:txBody>
      </p:sp>
      <p:pic>
        <p:nvPicPr>
          <p:cNvPr id="6" name="Picture 2">
            <a:extLst>
              <a:ext uri="{FF2B5EF4-FFF2-40B4-BE49-F238E27FC236}">
                <a16:creationId xmlns:a16="http://schemas.microsoft.com/office/drawing/2014/main" id="{F6CD0F42-F5D9-409D-9C66-42A740CB98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62" y="2959836"/>
            <a:ext cx="6142662" cy="3770430"/>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5E474DE0-D5B8-4882-9F94-CE707A1578F1}"/>
              </a:ext>
            </a:extLst>
          </p:cNvPr>
          <p:cNvSpPr/>
          <p:nvPr/>
        </p:nvSpPr>
        <p:spPr>
          <a:xfrm>
            <a:off x="504059" y="5588924"/>
            <a:ext cx="5360713" cy="4549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Oval 9">
            <a:extLst>
              <a:ext uri="{FF2B5EF4-FFF2-40B4-BE49-F238E27FC236}">
                <a16:creationId xmlns:a16="http://schemas.microsoft.com/office/drawing/2014/main" id="{1E97AACC-AEB7-45C9-B539-D92804AC5B13}"/>
              </a:ext>
            </a:extLst>
          </p:cNvPr>
          <p:cNvSpPr/>
          <p:nvPr/>
        </p:nvSpPr>
        <p:spPr>
          <a:xfrm>
            <a:off x="1832366" y="3867471"/>
            <a:ext cx="4032406" cy="4549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A5B52278-16FD-48C8-8E5F-697D5A3BF4B9}"/>
              </a:ext>
            </a:extLst>
          </p:cNvPr>
          <p:cNvSpPr/>
          <p:nvPr/>
        </p:nvSpPr>
        <p:spPr>
          <a:xfrm>
            <a:off x="1781567" y="4438142"/>
            <a:ext cx="4083206" cy="4549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BC2E3F02-812C-9641-A979-A5FA29DD0015}"/>
              </a:ext>
            </a:extLst>
          </p:cNvPr>
          <p:cNvSpPr txBox="1"/>
          <p:nvPr/>
        </p:nvSpPr>
        <p:spPr>
          <a:xfrm>
            <a:off x="3208382" y="654894"/>
            <a:ext cx="5312780" cy="923330"/>
          </a:xfrm>
          <a:prstGeom prst="rect">
            <a:avLst/>
          </a:prstGeom>
          <a:noFill/>
        </p:spPr>
        <p:txBody>
          <a:bodyPr wrap="square" rtlCol="0" anchor="ctr">
            <a:spAutoFit/>
          </a:bodyPr>
          <a:lstStyle/>
          <a:p>
            <a:r>
              <a:rPr lang="en-GB" altLang="ko-KR" sz="5400" dirty="0">
                <a:solidFill>
                  <a:schemeClr val="bg1"/>
                </a:solidFill>
                <a:cs typeface="Arial" pitchFamily="34" charset="0"/>
              </a:rPr>
              <a:t>R</a:t>
            </a:r>
            <a:r>
              <a:rPr lang="en-US" altLang="zh-CN" sz="5400" dirty="0" err="1">
                <a:solidFill>
                  <a:schemeClr val="bg1"/>
                </a:solidFill>
                <a:cs typeface="Arial" pitchFamily="34" charset="0"/>
              </a:rPr>
              <a:t>esults</a:t>
            </a:r>
            <a:r>
              <a:rPr lang="en-US" altLang="zh-CN" sz="5400" dirty="0">
                <a:solidFill>
                  <a:schemeClr val="bg1"/>
                </a:solidFill>
                <a:cs typeface="Arial" pitchFamily="34" charset="0"/>
              </a:rPr>
              <a:t> - LIME</a:t>
            </a:r>
            <a:endParaRPr lang="ko-KR" altLang="en-US" sz="5400" dirty="0">
              <a:solidFill>
                <a:schemeClr val="bg1"/>
              </a:solidFill>
              <a:cs typeface="Arial" pitchFamily="34" charset="0"/>
            </a:endParaRPr>
          </a:p>
        </p:txBody>
      </p:sp>
    </p:spTree>
    <p:extLst>
      <p:ext uri="{BB962C8B-B14F-4D97-AF65-F5344CB8AC3E}">
        <p14:creationId xmlns:p14="http://schemas.microsoft.com/office/powerpoint/2010/main" val="105270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DD14B4-5A7F-4F48-BCB9-413F8F283024}"/>
              </a:ext>
            </a:extLst>
          </p:cNvPr>
          <p:cNvSpPr txBox="1"/>
          <p:nvPr/>
        </p:nvSpPr>
        <p:spPr>
          <a:xfrm>
            <a:off x="3208382" y="654894"/>
            <a:ext cx="5312780" cy="923330"/>
          </a:xfrm>
          <a:prstGeom prst="rect">
            <a:avLst/>
          </a:prstGeom>
          <a:noFill/>
        </p:spPr>
        <p:txBody>
          <a:bodyPr wrap="square" rtlCol="0" anchor="ctr">
            <a:spAutoFit/>
          </a:bodyPr>
          <a:lstStyle/>
          <a:p>
            <a:r>
              <a:rPr lang="en-GB" altLang="ko-KR" sz="5400" dirty="0">
                <a:solidFill>
                  <a:schemeClr val="bg1"/>
                </a:solidFill>
                <a:cs typeface="Arial" pitchFamily="34" charset="0"/>
              </a:rPr>
              <a:t>R</a:t>
            </a:r>
            <a:r>
              <a:rPr lang="en-US" altLang="zh-CN" sz="5400" dirty="0" err="1">
                <a:solidFill>
                  <a:schemeClr val="bg1"/>
                </a:solidFill>
                <a:cs typeface="Arial" pitchFamily="34" charset="0"/>
              </a:rPr>
              <a:t>esults</a:t>
            </a:r>
            <a:r>
              <a:rPr lang="en-US" altLang="zh-CN" sz="5400" dirty="0">
                <a:solidFill>
                  <a:schemeClr val="bg1"/>
                </a:solidFill>
                <a:cs typeface="Arial" pitchFamily="34" charset="0"/>
              </a:rPr>
              <a:t> - SHAP</a:t>
            </a:r>
            <a:endParaRPr lang="ko-KR" altLang="en-US" sz="5400" dirty="0">
              <a:solidFill>
                <a:schemeClr val="bg1"/>
              </a:solidFill>
              <a:cs typeface="Arial" pitchFamily="34" charset="0"/>
            </a:endParaRPr>
          </a:p>
        </p:txBody>
      </p:sp>
      <p:pic>
        <p:nvPicPr>
          <p:cNvPr id="2" name="Picture 2">
            <a:extLst>
              <a:ext uri="{FF2B5EF4-FFF2-40B4-BE49-F238E27FC236}">
                <a16:creationId xmlns:a16="http://schemas.microsoft.com/office/drawing/2014/main" id="{72F6958C-F212-44B1-8F25-7BAB67F191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10470"/>
            <a:ext cx="5118100" cy="437038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7209733-EBEC-4F0E-A5AC-7AE118BA96C5}"/>
              </a:ext>
            </a:extLst>
          </p:cNvPr>
          <p:cNvSpPr txBox="1"/>
          <p:nvPr/>
        </p:nvSpPr>
        <p:spPr>
          <a:xfrm>
            <a:off x="4826895" y="2111465"/>
            <a:ext cx="5558362" cy="5078313"/>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rPr>
              <a:t>H</a:t>
            </a:r>
            <a:r>
              <a:rPr lang="en-GB" sz="1800" kern="12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igher probability of closing an opportunity as success within the first 150 days after it was created in the system. The longer it was open, lower the probability of conversion.</a:t>
            </a:r>
            <a:endParaRPr lang="en-GB" sz="180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endPar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rPr>
              <a:t>While the opportunities are RICE supported, the chances of conversion is much higher than non-supported opportunities. </a:t>
            </a:r>
          </a:p>
          <a:p>
            <a:pPr marL="285750" indent="-285750">
              <a:buFont typeface="Arial" panose="020B0604020202020204" pitchFamily="34" charset="0"/>
              <a:buChar char="•"/>
            </a:pPr>
            <a:endPar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rPr>
              <a:t>The grants and co-location opportunities tend to have lower conversion rate compare to technology transfer and sponsorship.</a:t>
            </a:r>
          </a:p>
          <a:p>
            <a:endPar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rPr>
              <a:t>The more opportunities that were created with the same client tend to increase the chance of conversion. However, the success rate would start decreasing from ~200. </a:t>
            </a:r>
          </a:p>
          <a:p>
            <a:pPr marL="285750" indent="-285750">
              <a:buFont typeface="Arial" panose="020B0604020202020204" pitchFamily="34" charset="0"/>
              <a:buChar char="•"/>
            </a:pPr>
            <a:endParaRPr lang="en-GB" dirty="0"/>
          </a:p>
        </p:txBody>
      </p:sp>
      <p:sp>
        <p:nvSpPr>
          <p:cNvPr id="6" name="Oval 5">
            <a:extLst>
              <a:ext uri="{FF2B5EF4-FFF2-40B4-BE49-F238E27FC236}">
                <a16:creationId xmlns:a16="http://schemas.microsoft.com/office/drawing/2014/main" id="{B3409B94-BF15-429B-9BFC-B45239FECE8D}"/>
              </a:ext>
            </a:extLst>
          </p:cNvPr>
          <p:cNvSpPr/>
          <p:nvPr/>
        </p:nvSpPr>
        <p:spPr>
          <a:xfrm>
            <a:off x="-25908" y="3517716"/>
            <a:ext cx="4454011" cy="27899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B1080494-4692-4303-8F38-A29CFA1F1561}"/>
              </a:ext>
            </a:extLst>
          </p:cNvPr>
          <p:cNvSpPr/>
          <p:nvPr/>
        </p:nvSpPr>
        <p:spPr>
          <a:xfrm>
            <a:off x="585947" y="2346626"/>
            <a:ext cx="3842156" cy="27899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2CF44070-2DF4-4936-A73E-925382F298A5}"/>
              </a:ext>
            </a:extLst>
          </p:cNvPr>
          <p:cNvSpPr/>
          <p:nvPr/>
        </p:nvSpPr>
        <p:spPr>
          <a:xfrm>
            <a:off x="0" y="4371631"/>
            <a:ext cx="4454011" cy="27899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D8E10FBE-305B-403A-9A26-CB1AF6891B03}"/>
              </a:ext>
            </a:extLst>
          </p:cNvPr>
          <p:cNvSpPr/>
          <p:nvPr/>
        </p:nvSpPr>
        <p:spPr>
          <a:xfrm>
            <a:off x="576590" y="3779778"/>
            <a:ext cx="3842158" cy="22926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0957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08039" y="674497"/>
            <a:ext cx="4775921" cy="923330"/>
          </a:xfrm>
          <a:prstGeom prst="rect">
            <a:avLst/>
          </a:prstGeom>
          <a:noFill/>
        </p:spPr>
        <p:txBody>
          <a:bodyPr wrap="square" rtlCol="0" anchor="ctr">
            <a:spAutoFit/>
          </a:bodyPr>
          <a:lstStyle/>
          <a:p>
            <a:r>
              <a:rPr lang="en-US" altLang="ko-KR" sz="5400" dirty="0">
                <a:solidFill>
                  <a:schemeClr val="bg1"/>
                </a:solidFill>
                <a:cs typeface="Arial" pitchFamily="34" charset="0"/>
              </a:rPr>
              <a:t>Meet the team</a:t>
            </a:r>
          </a:p>
        </p:txBody>
      </p:sp>
      <p:grpSp>
        <p:nvGrpSpPr>
          <p:cNvPr id="14" name="Group 13">
            <a:extLst>
              <a:ext uri="{FF2B5EF4-FFF2-40B4-BE49-F238E27FC236}">
                <a16:creationId xmlns:a16="http://schemas.microsoft.com/office/drawing/2014/main" id="{B0E3F1C5-2C7C-46CF-B650-513F67A38C80}"/>
              </a:ext>
            </a:extLst>
          </p:cNvPr>
          <p:cNvGrpSpPr/>
          <p:nvPr/>
        </p:nvGrpSpPr>
        <p:grpSpPr>
          <a:xfrm>
            <a:off x="3733143" y="7191000"/>
            <a:ext cx="3187416" cy="576000"/>
            <a:chOff x="6669022" y="3358038"/>
            <a:chExt cx="2401714" cy="576000"/>
          </a:xfrm>
        </p:grpSpPr>
        <p:sp>
          <p:nvSpPr>
            <p:cNvPr id="15" name="Rounded Rectangle 4">
              <a:extLst>
                <a:ext uri="{FF2B5EF4-FFF2-40B4-BE49-F238E27FC236}">
                  <a16:creationId xmlns:a16="http://schemas.microsoft.com/office/drawing/2014/main" id="{C1165BEC-69DA-41B2-9402-3860BD893F52}"/>
                </a:ext>
              </a:extLst>
            </p:cNvPr>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a:extLst>
                <a:ext uri="{FF2B5EF4-FFF2-40B4-BE49-F238E27FC236}">
                  <a16:creationId xmlns:a16="http://schemas.microsoft.com/office/drawing/2014/main" id="{7EC51D46-00B7-4A70-9C01-BFF66418D560}"/>
                </a:ext>
              </a:extLst>
            </p:cNvPr>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itchFamily="34" charset="0"/>
                </a:rPr>
                <a:t>Limited Resources!</a:t>
              </a:r>
              <a:endParaRPr lang="ko-KR" altLang="en-US" b="1" dirty="0">
                <a:solidFill>
                  <a:schemeClr val="tx1">
                    <a:lumMod val="75000"/>
                    <a:lumOff val="25000"/>
                  </a:schemeClr>
                </a:solidFill>
                <a:cs typeface="Arial" pitchFamily="34" charset="0"/>
              </a:endParaRPr>
            </a:p>
          </p:txBody>
        </p:sp>
      </p:grpSp>
      <p:pic>
        <p:nvPicPr>
          <p:cNvPr id="39" name="Picture 38" descr="A close up of a logo&#10;&#10;Description automatically generated">
            <a:extLst>
              <a:ext uri="{FF2B5EF4-FFF2-40B4-BE49-F238E27FC236}">
                <a16:creationId xmlns:a16="http://schemas.microsoft.com/office/drawing/2014/main" id="{70E817F1-734F-45AB-AEE9-55C7E0AD8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1808" y="6858000"/>
            <a:ext cx="1597676" cy="1597676"/>
          </a:xfrm>
          <a:prstGeom prst="rect">
            <a:avLst/>
          </a:prstGeom>
        </p:spPr>
      </p:pic>
      <p:pic>
        <p:nvPicPr>
          <p:cNvPr id="40" name="Picture 39" descr="A close up of a sign&#10;&#10;Description automatically generated">
            <a:extLst>
              <a:ext uri="{FF2B5EF4-FFF2-40B4-BE49-F238E27FC236}">
                <a16:creationId xmlns:a16="http://schemas.microsoft.com/office/drawing/2014/main" id="{F308E432-2660-4DCD-AE8B-926D45173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179" y="6858000"/>
            <a:ext cx="1242000" cy="1242000"/>
          </a:xfrm>
          <a:prstGeom prst="rect">
            <a:avLst/>
          </a:prstGeom>
        </p:spPr>
      </p:pic>
      <p:graphicFrame>
        <p:nvGraphicFramePr>
          <p:cNvPr id="4" name="Table 5">
            <a:extLst>
              <a:ext uri="{FF2B5EF4-FFF2-40B4-BE49-F238E27FC236}">
                <a16:creationId xmlns:a16="http://schemas.microsoft.com/office/drawing/2014/main" id="{8EC0CA7B-426C-0746-BD54-A10B93FD1DB7}"/>
              </a:ext>
            </a:extLst>
          </p:cNvPr>
          <p:cNvGraphicFramePr>
            <a:graphicFrameLocks noGrp="1"/>
          </p:cNvGraphicFramePr>
          <p:nvPr/>
        </p:nvGraphicFramePr>
        <p:xfrm>
          <a:off x="-195944" y="4633631"/>
          <a:ext cx="11364685" cy="1320800"/>
        </p:xfrm>
        <a:graphic>
          <a:graphicData uri="http://schemas.openxmlformats.org/drawingml/2006/table">
            <a:tbl>
              <a:tblPr firstRow="1" bandRow="1">
                <a:tableStyleId>{5C22544A-7EE6-4342-B048-85BDC9FD1C3A}</a:tableStyleId>
              </a:tblPr>
              <a:tblGrid>
                <a:gridCol w="2272937">
                  <a:extLst>
                    <a:ext uri="{9D8B030D-6E8A-4147-A177-3AD203B41FA5}">
                      <a16:colId xmlns:a16="http://schemas.microsoft.com/office/drawing/2014/main" val="2533824047"/>
                    </a:ext>
                  </a:extLst>
                </a:gridCol>
                <a:gridCol w="2272937">
                  <a:extLst>
                    <a:ext uri="{9D8B030D-6E8A-4147-A177-3AD203B41FA5}">
                      <a16:colId xmlns:a16="http://schemas.microsoft.com/office/drawing/2014/main" val="990666955"/>
                    </a:ext>
                  </a:extLst>
                </a:gridCol>
                <a:gridCol w="2272937">
                  <a:extLst>
                    <a:ext uri="{9D8B030D-6E8A-4147-A177-3AD203B41FA5}">
                      <a16:colId xmlns:a16="http://schemas.microsoft.com/office/drawing/2014/main" val="1365536502"/>
                    </a:ext>
                  </a:extLst>
                </a:gridCol>
                <a:gridCol w="2272937">
                  <a:extLst>
                    <a:ext uri="{9D8B030D-6E8A-4147-A177-3AD203B41FA5}">
                      <a16:colId xmlns:a16="http://schemas.microsoft.com/office/drawing/2014/main" val="1547399095"/>
                    </a:ext>
                  </a:extLst>
                </a:gridCol>
                <a:gridCol w="2272937">
                  <a:extLst>
                    <a:ext uri="{9D8B030D-6E8A-4147-A177-3AD203B41FA5}">
                      <a16:colId xmlns:a16="http://schemas.microsoft.com/office/drawing/2014/main" val="3839319414"/>
                    </a:ext>
                  </a:extLst>
                </a:gridCol>
              </a:tblGrid>
              <a:tr h="370840">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3270113"/>
                  </a:ext>
                </a:extLst>
              </a:tr>
              <a:tr h="370840">
                <a:tc>
                  <a:txBody>
                    <a:bodyPr/>
                    <a:lstStyle/>
                    <a:p>
                      <a:pPr algn="ctr"/>
                      <a:r>
                        <a:rPr lang="en-AU" dirty="0"/>
                        <a:t>Bing Lesley Yuan </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dirty="0"/>
                        <a:t>Xin Li </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dirty="0" err="1"/>
                        <a:t>Xinhui</a:t>
                      </a:r>
                      <a:r>
                        <a:rPr lang="en-AU" dirty="0"/>
                        <a:t> Lu </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dirty="0" err="1"/>
                        <a:t>Ziyan</a:t>
                      </a:r>
                      <a:r>
                        <a:rPr lang="en-AU" dirty="0"/>
                        <a:t> Zhao </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dirty="0"/>
                        <a:t>Raelene Huang </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3665746"/>
                  </a:ext>
                </a:extLst>
              </a:tr>
              <a:tr h="370840">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sz="1600" i="1" dirty="0"/>
                        <a:t>Model Developer / Data Analyst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i="1" dirty="0"/>
                        <a:t>Data Engineer / </a:t>
                      </a:r>
                    </a:p>
                    <a:p>
                      <a:pPr algn="ctr"/>
                      <a:r>
                        <a:rPr lang="en-US" sz="1600" i="1" dirty="0"/>
                        <a:t>Scrum Master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sz="1600" i="1" dirty="0"/>
                        <a:t>Model Developer / Data Analyst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sz="1600" i="1" dirty="0"/>
                        <a:t>Model Developer / Data Analyst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sz="1600" i="1" dirty="0"/>
                        <a:t>Model Developer /</a:t>
                      </a:r>
                    </a:p>
                    <a:p>
                      <a:pPr algn="ctr"/>
                      <a:r>
                        <a:rPr lang="en-US" sz="1600" i="1" dirty="0"/>
                        <a:t>Team Leader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9881007"/>
                  </a:ext>
                </a:extLst>
              </a:tr>
            </a:tbl>
          </a:graphicData>
        </a:graphic>
      </p:graphicFrame>
      <p:pic>
        <p:nvPicPr>
          <p:cNvPr id="13" name="Picture 12">
            <a:extLst>
              <a:ext uri="{FF2B5EF4-FFF2-40B4-BE49-F238E27FC236}">
                <a16:creationId xmlns:a16="http://schemas.microsoft.com/office/drawing/2014/main" id="{6CCAB16D-9328-7D41-9283-57A9CED999BF}"/>
              </a:ext>
            </a:extLst>
          </p:cNvPr>
          <p:cNvPicPr>
            <a:picLocks noChangeAspect="1"/>
          </p:cNvPicPr>
          <p:nvPr/>
        </p:nvPicPr>
        <p:blipFill rotWithShape="1">
          <a:blip r:embed="rId4"/>
          <a:srcRect l="4954" t="4449" r="4908" b="6419"/>
          <a:stretch/>
        </p:blipFill>
        <p:spPr>
          <a:xfrm>
            <a:off x="98303" y="3170608"/>
            <a:ext cx="1744884" cy="1744884"/>
          </a:xfrm>
          <a:prstGeom prst="ellipse">
            <a:avLst/>
          </a:prstGeom>
        </p:spPr>
      </p:pic>
      <p:pic>
        <p:nvPicPr>
          <p:cNvPr id="17" name="Picture 16" descr="A person posing for the camera&#10;&#10;Description automatically generated">
            <a:extLst>
              <a:ext uri="{FF2B5EF4-FFF2-40B4-BE49-F238E27FC236}">
                <a16:creationId xmlns:a16="http://schemas.microsoft.com/office/drawing/2014/main" id="{99A40BF8-F0B4-654B-98BD-D90FC26B9F0B}"/>
              </a:ext>
            </a:extLst>
          </p:cNvPr>
          <p:cNvPicPr>
            <a:picLocks noChangeAspect="1"/>
          </p:cNvPicPr>
          <p:nvPr/>
        </p:nvPicPr>
        <p:blipFill rotWithShape="1">
          <a:blip r:embed="rId5">
            <a:extLst>
              <a:ext uri="{28A0092B-C50C-407E-A947-70E740481C1C}">
                <a14:useLocalDpi xmlns:a14="http://schemas.microsoft.com/office/drawing/2010/main" val="0"/>
              </a:ext>
            </a:extLst>
          </a:blip>
          <a:srcRect l="13966" t="4311" r="8307"/>
          <a:stretch/>
        </p:blipFill>
        <p:spPr>
          <a:xfrm>
            <a:off x="9149102" y="3170608"/>
            <a:ext cx="1725395" cy="1744884"/>
          </a:xfrm>
          <a:prstGeom prst="ellipse">
            <a:avLst/>
          </a:prstGeom>
        </p:spPr>
      </p:pic>
      <p:pic>
        <p:nvPicPr>
          <p:cNvPr id="7" name="Picture 6" descr="A person sitting at a table&#10;&#10;Description automatically generated">
            <a:extLst>
              <a:ext uri="{FF2B5EF4-FFF2-40B4-BE49-F238E27FC236}">
                <a16:creationId xmlns:a16="http://schemas.microsoft.com/office/drawing/2014/main" id="{4A663002-42D3-7E43-9A43-12CB2011C11C}"/>
              </a:ext>
            </a:extLst>
          </p:cNvPr>
          <p:cNvPicPr>
            <a:picLocks noChangeAspect="1"/>
          </p:cNvPicPr>
          <p:nvPr/>
        </p:nvPicPr>
        <p:blipFill rotWithShape="1">
          <a:blip r:embed="rId6">
            <a:extLst>
              <a:ext uri="{28A0092B-C50C-407E-A947-70E740481C1C}">
                <a14:useLocalDpi xmlns:a14="http://schemas.microsoft.com/office/drawing/2010/main" val="0"/>
              </a:ext>
            </a:extLst>
          </a:blip>
          <a:srcRect l="13219" t="8767" r="30518" b="16216"/>
          <a:stretch/>
        </p:blipFill>
        <p:spPr>
          <a:xfrm>
            <a:off x="6886783" y="3170608"/>
            <a:ext cx="1746000" cy="1746000"/>
          </a:xfrm>
          <a:prstGeom prst="ellipse">
            <a:avLst/>
          </a:prstGeom>
        </p:spPr>
      </p:pic>
      <p:pic>
        <p:nvPicPr>
          <p:cNvPr id="10" name="Picture 9" descr="A person holding an animal&#10;&#10;Description automatically generated">
            <a:extLst>
              <a:ext uri="{FF2B5EF4-FFF2-40B4-BE49-F238E27FC236}">
                <a16:creationId xmlns:a16="http://schemas.microsoft.com/office/drawing/2014/main" id="{CCA5A301-180D-B547-9980-2A3B773E4B8D}"/>
              </a:ext>
            </a:extLst>
          </p:cNvPr>
          <p:cNvPicPr>
            <a:picLocks noChangeAspect="1"/>
          </p:cNvPicPr>
          <p:nvPr/>
        </p:nvPicPr>
        <p:blipFill rotWithShape="1">
          <a:blip r:embed="rId7">
            <a:extLst>
              <a:ext uri="{28A0092B-C50C-407E-A947-70E740481C1C}">
                <a14:useLocalDpi xmlns:a14="http://schemas.microsoft.com/office/drawing/2010/main" val="0"/>
              </a:ext>
            </a:extLst>
          </a:blip>
          <a:srcRect l="26784" t="3015" r="19920" b="4883"/>
          <a:stretch/>
        </p:blipFill>
        <p:spPr>
          <a:xfrm>
            <a:off x="2340017" y="3170608"/>
            <a:ext cx="1744884" cy="1744884"/>
          </a:xfrm>
          <a:prstGeom prst="ellipse">
            <a:avLst/>
          </a:prstGeom>
        </p:spPr>
      </p:pic>
      <p:pic>
        <p:nvPicPr>
          <p:cNvPr id="19" name="Picture 18" descr="A person looking at the camera&#10;&#10;Description automatically generated">
            <a:extLst>
              <a:ext uri="{FF2B5EF4-FFF2-40B4-BE49-F238E27FC236}">
                <a16:creationId xmlns:a16="http://schemas.microsoft.com/office/drawing/2014/main" id="{FE11AE76-70B7-B54A-87DF-102BFA07B51A}"/>
              </a:ext>
            </a:extLst>
          </p:cNvPr>
          <p:cNvPicPr>
            <a:picLocks noChangeAspect="1"/>
          </p:cNvPicPr>
          <p:nvPr/>
        </p:nvPicPr>
        <p:blipFill rotWithShape="1">
          <a:blip r:embed="rId8">
            <a:extLst>
              <a:ext uri="{28A0092B-C50C-407E-A947-70E740481C1C}">
                <a14:useLocalDpi xmlns:a14="http://schemas.microsoft.com/office/drawing/2010/main" val="0"/>
              </a:ext>
            </a:extLst>
          </a:blip>
          <a:srcRect l="9246" t="23477" r="1631" b="26141"/>
          <a:stretch/>
        </p:blipFill>
        <p:spPr>
          <a:xfrm>
            <a:off x="4585044" y="3170608"/>
            <a:ext cx="1738798" cy="1748378"/>
          </a:xfrm>
          <a:prstGeom prst="ellipse">
            <a:avLst/>
          </a:prstGeom>
        </p:spPr>
      </p:pic>
    </p:spTree>
    <p:extLst>
      <p:ext uri="{BB962C8B-B14F-4D97-AF65-F5344CB8AC3E}">
        <p14:creationId xmlns:p14="http://schemas.microsoft.com/office/powerpoint/2010/main" val="1008421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14195" y="972099"/>
            <a:ext cx="6711518" cy="923330"/>
          </a:xfrm>
          <a:prstGeom prst="rect">
            <a:avLst/>
          </a:prstGeom>
          <a:noFill/>
        </p:spPr>
        <p:txBody>
          <a:bodyPr wrap="square" rtlCol="0" anchor="ctr">
            <a:spAutoFit/>
          </a:bodyPr>
          <a:lstStyle/>
          <a:p>
            <a:r>
              <a:rPr lang="en-US" altLang="ko-KR" sz="5400" dirty="0">
                <a:solidFill>
                  <a:schemeClr val="bg1"/>
                </a:solidFill>
                <a:cs typeface="Arial" pitchFamily="34" charset="0"/>
              </a:rPr>
              <a:t>Conclusion</a:t>
            </a:r>
          </a:p>
        </p:txBody>
      </p:sp>
      <p:pic>
        <p:nvPicPr>
          <p:cNvPr id="16" name="Picture 15" descr="A close up of a logo&#10;&#10;Description automatically generated">
            <a:extLst>
              <a:ext uri="{FF2B5EF4-FFF2-40B4-BE49-F238E27FC236}">
                <a16:creationId xmlns:a16="http://schemas.microsoft.com/office/drawing/2014/main" id="{6DB1ED24-D313-49A7-A89B-8548E95DBD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8891" y="4906726"/>
            <a:ext cx="1018641" cy="1018641"/>
          </a:xfrm>
          <a:prstGeom prst="rect">
            <a:avLst/>
          </a:prstGeom>
        </p:spPr>
      </p:pic>
      <p:sp>
        <p:nvSpPr>
          <p:cNvPr id="52" name="TextBox 27">
            <a:extLst>
              <a:ext uri="{FF2B5EF4-FFF2-40B4-BE49-F238E27FC236}">
                <a16:creationId xmlns:a16="http://schemas.microsoft.com/office/drawing/2014/main" id="{9EBF18B4-CC57-5147-B596-CCF04E4CF3A6}"/>
              </a:ext>
            </a:extLst>
          </p:cNvPr>
          <p:cNvSpPr txBox="1"/>
          <p:nvPr/>
        </p:nvSpPr>
        <p:spPr>
          <a:xfrm>
            <a:off x="753727" y="2983122"/>
            <a:ext cx="8615164" cy="38472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mj-lt"/>
              <a:buAutoNum type="arabicPeriod"/>
            </a:pPr>
            <a:r>
              <a:rPr lang="en-AU" sz="2400" b="1" dirty="0">
                <a:solidFill>
                  <a:schemeClr val="tx1">
                    <a:lumMod val="75000"/>
                    <a:lumOff val="25000"/>
                  </a:schemeClr>
                </a:solidFill>
                <a:cs typeface="Arial" pitchFamily="34" charset="0"/>
              </a:rPr>
              <a:t>What’s the best model to predict a successful opportunity?</a:t>
            </a:r>
          </a:p>
          <a:p>
            <a:pPr marL="1371600" lvl="2" indent="-457200">
              <a:buFont typeface="Arial" panose="020B0604020202020204" pitchFamily="34" charset="0"/>
              <a:buChar char="•"/>
            </a:pPr>
            <a:r>
              <a:rPr lang="en-AU" sz="1600" b="1" dirty="0">
                <a:solidFill>
                  <a:schemeClr val="tx1">
                    <a:lumMod val="75000"/>
                    <a:lumOff val="25000"/>
                  </a:schemeClr>
                </a:solidFill>
                <a:cs typeface="Arial" pitchFamily="34" charset="0"/>
              </a:rPr>
              <a:t>Random forest for </a:t>
            </a:r>
            <a:r>
              <a:rPr lang="en-GB" sz="1600" b="1" dirty="0">
                <a:solidFill>
                  <a:schemeClr val="tx1">
                    <a:lumMod val="75000"/>
                    <a:lumOff val="25000"/>
                  </a:schemeClr>
                </a:solidFill>
                <a:cs typeface="Arial" pitchFamily="34" charset="0"/>
              </a:rPr>
              <a:t>producing the best results with reasonable computational complexity</a:t>
            </a:r>
            <a:endParaRPr lang="en-AU" sz="1600" b="1" dirty="0">
              <a:solidFill>
                <a:schemeClr val="tx1">
                  <a:lumMod val="75000"/>
                  <a:lumOff val="25000"/>
                </a:schemeClr>
              </a:solidFill>
              <a:cs typeface="Arial" pitchFamily="34" charset="0"/>
            </a:endParaRPr>
          </a:p>
          <a:p>
            <a:pPr marL="457200" indent="-457200">
              <a:buFont typeface="+mj-lt"/>
              <a:buAutoNum type="arabicPeriod"/>
            </a:pPr>
            <a:endParaRPr lang="en-AU" sz="2400" b="1" dirty="0">
              <a:solidFill>
                <a:schemeClr val="tx1">
                  <a:lumMod val="75000"/>
                  <a:lumOff val="25000"/>
                </a:schemeClr>
              </a:solidFill>
              <a:cs typeface="Arial" pitchFamily="34" charset="0"/>
            </a:endParaRPr>
          </a:p>
          <a:p>
            <a:pPr marL="457200" indent="-457200">
              <a:buFont typeface="+mj-lt"/>
              <a:buAutoNum type="arabicPeriod"/>
            </a:pPr>
            <a:r>
              <a:rPr lang="en-AU" sz="2400" b="1" dirty="0">
                <a:solidFill>
                  <a:schemeClr val="tx1">
                    <a:lumMod val="75000"/>
                    <a:lumOff val="25000"/>
                  </a:schemeClr>
                </a:solidFill>
                <a:cs typeface="Arial" pitchFamily="34" charset="0"/>
              </a:rPr>
              <a:t>Gain insights and determine the key drivers of successful opportunities</a:t>
            </a:r>
          </a:p>
          <a:p>
            <a:pPr marL="1371600" lvl="2" indent="-457200">
              <a:buFont typeface="Arial" panose="020B0604020202020204" pitchFamily="34" charset="0"/>
              <a:buChar char="•"/>
            </a:pPr>
            <a:r>
              <a:rPr lang="en-AU" sz="1600" b="1" dirty="0">
                <a:solidFill>
                  <a:schemeClr val="tx1">
                    <a:lumMod val="75000"/>
                    <a:lumOff val="25000"/>
                  </a:schemeClr>
                </a:solidFill>
                <a:cs typeface="Arial" pitchFamily="34" charset="0"/>
              </a:rPr>
              <a:t>Opportunity type</a:t>
            </a:r>
          </a:p>
          <a:p>
            <a:pPr marL="1371600" lvl="2" indent="-457200">
              <a:buFont typeface="Arial" panose="020B0604020202020204" pitchFamily="34" charset="0"/>
              <a:buChar char="•"/>
            </a:pPr>
            <a:r>
              <a:rPr lang="en-GB" sz="1600" b="1" dirty="0">
                <a:solidFill>
                  <a:schemeClr val="tx1">
                    <a:lumMod val="75000"/>
                    <a:lumOff val="25000"/>
                  </a:schemeClr>
                </a:solidFill>
                <a:cs typeface="Arial" pitchFamily="34" charset="0"/>
              </a:rPr>
              <a:t>Number of opportunities created with the same client</a:t>
            </a:r>
          </a:p>
          <a:p>
            <a:pPr marL="1371600" lvl="2" indent="-457200">
              <a:buFont typeface="Arial" panose="020B0604020202020204" pitchFamily="34" charset="0"/>
              <a:buChar char="•"/>
            </a:pPr>
            <a:r>
              <a:rPr lang="en-GB" sz="1600" b="1" dirty="0">
                <a:solidFill>
                  <a:schemeClr val="tx1">
                    <a:lumMod val="75000"/>
                    <a:lumOff val="25000"/>
                  </a:schemeClr>
                </a:solidFill>
                <a:cs typeface="Arial" pitchFamily="34" charset="0"/>
              </a:rPr>
              <a:t>RICE supported</a:t>
            </a:r>
            <a:endParaRPr lang="en-AU" sz="1600" b="1" dirty="0">
              <a:solidFill>
                <a:schemeClr val="tx1">
                  <a:lumMod val="75000"/>
                  <a:lumOff val="25000"/>
                </a:schemeClr>
              </a:solidFill>
              <a:cs typeface="Arial" pitchFamily="34" charset="0"/>
            </a:endParaRPr>
          </a:p>
          <a:p>
            <a:pPr marL="1371600" lvl="2" indent="-457200">
              <a:buFont typeface="Arial" panose="020B0604020202020204" pitchFamily="34" charset="0"/>
              <a:buChar char="•"/>
            </a:pPr>
            <a:r>
              <a:rPr lang="en-AU" sz="1600" b="1" dirty="0">
                <a:solidFill>
                  <a:schemeClr val="tx1">
                    <a:lumMod val="75000"/>
                    <a:lumOff val="25000"/>
                  </a:schemeClr>
                </a:solidFill>
                <a:cs typeface="Arial" pitchFamily="34" charset="0"/>
              </a:rPr>
              <a:t>Days open</a:t>
            </a:r>
          </a:p>
          <a:p>
            <a:pPr marL="914400" lvl="1" indent="-457200">
              <a:buFont typeface="+mj-lt"/>
              <a:buAutoNum type="arabicPeriod"/>
            </a:pPr>
            <a:endParaRPr lang="en-AU" sz="2400" b="1"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1023014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5B02C73-9FF2-D84B-A9F8-826F1B4AC2A1}"/>
              </a:ext>
            </a:extLst>
          </p:cNvPr>
          <p:cNvSpPr/>
          <p:nvPr/>
        </p:nvSpPr>
        <p:spPr>
          <a:xfrm>
            <a:off x="1076890" y="2767280"/>
            <a:ext cx="10038219" cy="1323439"/>
          </a:xfrm>
          <a:prstGeom prst="rect">
            <a:avLst/>
          </a:prstGeom>
          <a:noFill/>
        </p:spPr>
        <p:txBody>
          <a:bodyPr wrap="square" lIns="91440" tIns="45720" rIns="91440" bIns="45720">
            <a:spAutoFit/>
          </a:bodyPr>
          <a:lstStyle/>
          <a:p>
            <a:pPr algn="ctr"/>
            <a:r>
              <a:rPr lang="en-US" sz="8000" b="1" cap="none" spc="50" dirty="0">
                <a:ln w="25400" cmpd="sng">
                  <a:solidFill>
                    <a:srgbClr val="002060">
                      <a:alpha val="54000"/>
                    </a:srgbClr>
                  </a:solidFill>
                  <a:prstDash val="solid"/>
                </a:ln>
                <a:solidFill>
                  <a:srgbClr val="70AD47">
                    <a:tint val="1000"/>
                  </a:srgbClr>
                </a:solidFill>
                <a:effectLst>
                  <a:glow rad="38100">
                    <a:schemeClr val="accent1">
                      <a:alpha val="40000"/>
                    </a:schemeClr>
                  </a:glow>
                </a:effectLst>
              </a:rPr>
              <a:t>THANK YOU!</a:t>
            </a:r>
          </a:p>
        </p:txBody>
      </p:sp>
    </p:spTree>
    <p:extLst>
      <p:ext uri="{BB962C8B-B14F-4D97-AF65-F5344CB8AC3E}">
        <p14:creationId xmlns:p14="http://schemas.microsoft.com/office/powerpoint/2010/main" val="3999985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97339" y="661241"/>
            <a:ext cx="3397322" cy="923330"/>
          </a:xfrm>
          <a:prstGeom prst="rect">
            <a:avLst/>
          </a:prstGeom>
          <a:noFill/>
        </p:spPr>
        <p:txBody>
          <a:bodyPr wrap="square" rtlCol="0" anchor="ctr">
            <a:spAutoFit/>
          </a:bodyPr>
          <a:lstStyle/>
          <a:p>
            <a:r>
              <a:rPr lang="en-US" altLang="ko-KR" sz="5400" dirty="0">
                <a:solidFill>
                  <a:schemeClr val="bg1"/>
                </a:solidFill>
                <a:cs typeface="Arial" pitchFamily="34" charset="0"/>
              </a:rPr>
              <a:t>The Client</a:t>
            </a:r>
          </a:p>
        </p:txBody>
      </p:sp>
      <p:grpSp>
        <p:nvGrpSpPr>
          <p:cNvPr id="14" name="Group 13">
            <a:extLst>
              <a:ext uri="{FF2B5EF4-FFF2-40B4-BE49-F238E27FC236}">
                <a16:creationId xmlns:a16="http://schemas.microsoft.com/office/drawing/2014/main" id="{B0E3F1C5-2C7C-46CF-B650-513F67A38C80}"/>
              </a:ext>
            </a:extLst>
          </p:cNvPr>
          <p:cNvGrpSpPr/>
          <p:nvPr/>
        </p:nvGrpSpPr>
        <p:grpSpPr>
          <a:xfrm>
            <a:off x="4342743" y="7191000"/>
            <a:ext cx="3187416" cy="576000"/>
            <a:chOff x="6669022" y="3358038"/>
            <a:chExt cx="2401714" cy="576000"/>
          </a:xfrm>
        </p:grpSpPr>
        <p:sp>
          <p:nvSpPr>
            <p:cNvPr id="15" name="Rounded Rectangle 4">
              <a:extLst>
                <a:ext uri="{FF2B5EF4-FFF2-40B4-BE49-F238E27FC236}">
                  <a16:creationId xmlns:a16="http://schemas.microsoft.com/office/drawing/2014/main" id="{C1165BEC-69DA-41B2-9402-3860BD893F52}"/>
                </a:ext>
              </a:extLst>
            </p:cNvPr>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a:extLst>
                <a:ext uri="{FF2B5EF4-FFF2-40B4-BE49-F238E27FC236}">
                  <a16:creationId xmlns:a16="http://schemas.microsoft.com/office/drawing/2014/main" id="{7EC51D46-00B7-4A70-9C01-BFF66418D560}"/>
                </a:ext>
              </a:extLst>
            </p:cNvPr>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itchFamily="34" charset="0"/>
                </a:rPr>
                <a:t>Limited Resources!</a:t>
              </a:r>
              <a:endParaRPr lang="ko-KR" altLang="en-US" b="1" dirty="0">
                <a:solidFill>
                  <a:schemeClr val="tx1">
                    <a:lumMod val="75000"/>
                    <a:lumOff val="25000"/>
                  </a:schemeClr>
                </a:solidFill>
                <a:cs typeface="Arial" pitchFamily="34" charset="0"/>
              </a:endParaRPr>
            </a:p>
          </p:txBody>
        </p:sp>
      </p:grpSp>
      <p:grpSp>
        <p:nvGrpSpPr>
          <p:cNvPr id="25" name="Group 24">
            <a:extLst>
              <a:ext uri="{FF2B5EF4-FFF2-40B4-BE49-F238E27FC236}">
                <a16:creationId xmlns:a16="http://schemas.microsoft.com/office/drawing/2014/main" id="{1C23A31A-643E-4C82-AA88-90695FF7ED9B}"/>
              </a:ext>
            </a:extLst>
          </p:cNvPr>
          <p:cNvGrpSpPr/>
          <p:nvPr/>
        </p:nvGrpSpPr>
        <p:grpSpPr>
          <a:xfrm>
            <a:off x="2762789" y="2907092"/>
            <a:ext cx="8552974" cy="1248135"/>
            <a:chOff x="2180556" y="4314274"/>
            <a:chExt cx="4559569" cy="1248135"/>
          </a:xfrm>
        </p:grpSpPr>
        <p:sp>
          <p:nvSpPr>
            <p:cNvPr id="28" name="TextBox 27">
              <a:extLst>
                <a:ext uri="{FF2B5EF4-FFF2-40B4-BE49-F238E27FC236}">
                  <a16:creationId xmlns:a16="http://schemas.microsoft.com/office/drawing/2014/main" id="{977D41B4-DC0C-4F54-9EAB-915D203BA180}"/>
                </a:ext>
              </a:extLst>
            </p:cNvPr>
            <p:cNvSpPr txBox="1"/>
            <p:nvPr/>
          </p:nvSpPr>
          <p:spPr>
            <a:xfrm>
              <a:off x="2180556" y="4731412"/>
              <a:ext cx="4559569" cy="830997"/>
            </a:xfrm>
            <a:prstGeom prst="rect">
              <a:avLst/>
            </a:prstGeom>
            <a:noFill/>
          </p:spPr>
          <p:txBody>
            <a:bodyPr wrap="square" rtlCol="0">
              <a:spAutoFit/>
            </a:bodyPr>
            <a:lstStyle/>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Offers research collaboration, consultancy and innovation collaboration to industry partners</a:t>
              </a:r>
            </a:p>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Too many opportunities to be handled by Business Development Managers</a:t>
              </a:r>
            </a:p>
          </p:txBody>
        </p:sp>
        <p:sp>
          <p:nvSpPr>
            <p:cNvPr id="31" name="TextBox 30">
              <a:extLst>
                <a:ext uri="{FF2B5EF4-FFF2-40B4-BE49-F238E27FC236}">
                  <a16:creationId xmlns:a16="http://schemas.microsoft.com/office/drawing/2014/main" id="{751E4276-260F-45CC-84A2-F78D2F47131D}"/>
                </a:ext>
              </a:extLst>
            </p:cNvPr>
            <p:cNvSpPr txBox="1"/>
            <p:nvPr/>
          </p:nvSpPr>
          <p:spPr>
            <a:xfrm>
              <a:off x="2262903" y="4314274"/>
              <a:ext cx="3683695" cy="338554"/>
            </a:xfrm>
            <a:prstGeom prst="rect">
              <a:avLst/>
            </a:prstGeom>
            <a:noFill/>
          </p:spPr>
          <p:txBody>
            <a:bodyPr wrap="square" rtlCol="0">
              <a:spAutoFit/>
            </a:bodyPr>
            <a:lstStyle/>
            <a:p>
              <a:r>
                <a:rPr lang="en-AU" sz="1600" b="1" dirty="0">
                  <a:solidFill>
                    <a:schemeClr val="accent4"/>
                  </a:solidFill>
                  <a:cs typeface="Arial" pitchFamily="34" charset="0"/>
                </a:rPr>
                <a:t>Research Collaborations </a:t>
              </a:r>
              <a:r>
                <a:rPr lang="en-US" sz="1600" b="1" dirty="0">
                  <a:solidFill>
                    <a:schemeClr val="accent4"/>
                  </a:solidFill>
                  <a:cs typeface="Arial" pitchFamily="34" charset="0"/>
                </a:rPr>
                <a:t>C</a:t>
              </a:r>
              <a:r>
                <a:rPr lang="en-US" altLang="ko-KR" sz="1600" b="1" dirty="0">
                  <a:solidFill>
                    <a:schemeClr val="accent4"/>
                  </a:solidFill>
                  <a:cs typeface="Arial" pitchFamily="34" charset="0"/>
                </a:rPr>
                <a:t>onstituents</a:t>
              </a:r>
              <a:endParaRPr lang="ko-KR" altLang="en-US" sz="1600" b="1" dirty="0">
                <a:solidFill>
                  <a:schemeClr val="accent4"/>
                </a:solidFill>
                <a:cs typeface="Arial" pitchFamily="34" charset="0"/>
              </a:endParaRPr>
            </a:p>
          </p:txBody>
        </p:sp>
      </p:grpSp>
      <p:pic>
        <p:nvPicPr>
          <p:cNvPr id="37" name="Picture 36">
            <a:extLst>
              <a:ext uri="{FF2B5EF4-FFF2-40B4-BE49-F238E27FC236}">
                <a16:creationId xmlns:a16="http://schemas.microsoft.com/office/drawing/2014/main" id="{1EF2CAF8-5751-44F2-A701-A5299DAEDE34}"/>
              </a:ext>
            </a:extLst>
          </p:cNvPr>
          <p:cNvPicPr>
            <a:picLocks noChangeAspect="1"/>
          </p:cNvPicPr>
          <p:nvPr/>
        </p:nvPicPr>
        <p:blipFill>
          <a:blip r:embed="rId2"/>
          <a:stretch>
            <a:fillRect/>
          </a:stretch>
        </p:blipFill>
        <p:spPr>
          <a:xfrm>
            <a:off x="261124" y="3133638"/>
            <a:ext cx="2407701" cy="2407701"/>
          </a:xfrm>
          <a:prstGeom prst="rect">
            <a:avLst/>
          </a:prstGeom>
        </p:spPr>
      </p:pic>
      <p:pic>
        <p:nvPicPr>
          <p:cNvPr id="39" name="Picture 38" descr="A close up of a logo&#10;&#10;Description automatically generated">
            <a:extLst>
              <a:ext uri="{FF2B5EF4-FFF2-40B4-BE49-F238E27FC236}">
                <a16:creationId xmlns:a16="http://schemas.microsoft.com/office/drawing/2014/main" id="{70E817F1-734F-45AB-AEE9-55C7E0AD8C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315" y="6858000"/>
            <a:ext cx="1597676" cy="1597676"/>
          </a:xfrm>
          <a:prstGeom prst="rect">
            <a:avLst/>
          </a:prstGeom>
        </p:spPr>
      </p:pic>
      <p:pic>
        <p:nvPicPr>
          <p:cNvPr id="40" name="Picture 39" descr="A close up of a sign&#10;&#10;Description automatically generated">
            <a:extLst>
              <a:ext uri="{FF2B5EF4-FFF2-40B4-BE49-F238E27FC236}">
                <a16:creationId xmlns:a16="http://schemas.microsoft.com/office/drawing/2014/main" id="{F308E432-2660-4DCD-AE8B-926D451734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3914" y="6858000"/>
            <a:ext cx="1242000" cy="1242000"/>
          </a:xfrm>
          <a:prstGeom prst="rect">
            <a:avLst/>
          </a:prstGeom>
        </p:spPr>
      </p:pic>
      <p:sp>
        <p:nvSpPr>
          <p:cNvPr id="23" name="TextBox 22">
            <a:extLst>
              <a:ext uri="{FF2B5EF4-FFF2-40B4-BE49-F238E27FC236}">
                <a16:creationId xmlns:a16="http://schemas.microsoft.com/office/drawing/2014/main" id="{9854E6CA-D62B-4943-8B95-07E17C8978DE}"/>
              </a:ext>
            </a:extLst>
          </p:cNvPr>
          <p:cNvSpPr txBox="1"/>
          <p:nvPr/>
        </p:nvSpPr>
        <p:spPr>
          <a:xfrm>
            <a:off x="2916218" y="4535898"/>
            <a:ext cx="7810807" cy="338554"/>
          </a:xfrm>
          <a:prstGeom prst="rect">
            <a:avLst/>
          </a:prstGeom>
          <a:noFill/>
        </p:spPr>
        <p:txBody>
          <a:bodyPr wrap="square" rtlCol="0">
            <a:spAutoFit/>
          </a:bodyPr>
          <a:lstStyle/>
          <a:p>
            <a:r>
              <a:rPr lang="en-AU" sz="1600" b="1" dirty="0">
                <a:solidFill>
                  <a:schemeClr val="accent4"/>
                </a:solidFill>
                <a:cs typeface="Arial" pitchFamily="34" charset="0"/>
              </a:rPr>
              <a:t>Scope of the Project</a:t>
            </a:r>
          </a:p>
        </p:txBody>
      </p:sp>
      <p:grpSp>
        <p:nvGrpSpPr>
          <p:cNvPr id="50" name="Group 49">
            <a:extLst>
              <a:ext uri="{FF2B5EF4-FFF2-40B4-BE49-F238E27FC236}">
                <a16:creationId xmlns:a16="http://schemas.microsoft.com/office/drawing/2014/main" id="{F392F6CB-9623-6D46-A497-4D04F4B42BC5}"/>
              </a:ext>
            </a:extLst>
          </p:cNvPr>
          <p:cNvGrpSpPr/>
          <p:nvPr/>
        </p:nvGrpSpPr>
        <p:grpSpPr>
          <a:xfrm>
            <a:off x="964406" y="-1216238"/>
            <a:ext cx="10461900" cy="786579"/>
            <a:chOff x="646594" y="7571736"/>
            <a:chExt cx="10461900" cy="786579"/>
          </a:xfrm>
        </p:grpSpPr>
        <p:grpSp>
          <p:nvGrpSpPr>
            <p:cNvPr id="51" name="Group 50">
              <a:extLst>
                <a:ext uri="{FF2B5EF4-FFF2-40B4-BE49-F238E27FC236}">
                  <a16:creationId xmlns:a16="http://schemas.microsoft.com/office/drawing/2014/main" id="{BB703E28-F1EA-5C4A-86DC-B2659ECEF2CE}"/>
                </a:ext>
              </a:extLst>
            </p:cNvPr>
            <p:cNvGrpSpPr/>
            <p:nvPr/>
          </p:nvGrpSpPr>
          <p:grpSpPr>
            <a:xfrm>
              <a:off x="646594" y="7571736"/>
              <a:ext cx="10461900" cy="786579"/>
              <a:chOff x="819473" y="3872320"/>
              <a:chExt cx="10461900" cy="786579"/>
            </a:xfrm>
          </p:grpSpPr>
          <p:grpSp>
            <p:nvGrpSpPr>
              <p:cNvPr id="53" name="Group 52">
                <a:extLst>
                  <a:ext uri="{FF2B5EF4-FFF2-40B4-BE49-F238E27FC236}">
                    <a16:creationId xmlns:a16="http://schemas.microsoft.com/office/drawing/2014/main" id="{F14827FD-0B30-7142-9E5D-CE6BF26B3CBC}"/>
                  </a:ext>
                </a:extLst>
              </p:cNvPr>
              <p:cNvGrpSpPr/>
              <p:nvPr/>
            </p:nvGrpSpPr>
            <p:grpSpPr>
              <a:xfrm>
                <a:off x="918592" y="3872320"/>
                <a:ext cx="10362781" cy="256208"/>
                <a:chOff x="395536" y="3212976"/>
                <a:chExt cx="8201299" cy="256208"/>
              </a:xfrm>
            </p:grpSpPr>
            <p:sp>
              <p:nvSpPr>
                <p:cNvPr id="58" name="Rectangle 3">
                  <a:extLst>
                    <a:ext uri="{FF2B5EF4-FFF2-40B4-BE49-F238E27FC236}">
                      <a16:creationId xmlns:a16="http://schemas.microsoft.com/office/drawing/2014/main" id="{56886EE5-3A84-7D43-B835-C0182E5DF5EE}"/>
                    </a:ext>
                  </a:extLst>
                </p:cNvPr>
                <p:cNvSpPr/>
                <p:nvPr/>
              </p:nvSpPr>
              <p:spPr>
                <a:xfrm>
                  <a:off x="395536"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59" name="Rectangle 3">
                  <a:extLst>
                    <a:ext uri="{FF2B5EF4-FFF2-40B4-BE49-F238E27FC236}">
                      <a16:creationId xmlns:a16="http://schemas.microsoft.com/office/drawing/2014/main" id="{4848BE95-1800-0A4F-9E0A-F09080B59BF0}"/>
                    </a:ext>
                  </a:extLst>
                </p:cNvPr>
                <p:cNvSpPr/>
                <p:nvPr/>
              </p:nvSpPr>
              <p:spPr>
                <a:xfrm>
                  <a:off x="176993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accent1"/>
                    </a:solidFill>
                    <a:latin typeface="+mj-lt"/>
                  </a:endParaRPr>
                </a:p>
              </p:txBody>
            </p:sp>
            <p:sp>
              <p:nvSpPr>
                <p:cNvPr id="60" name="Rectangle 3">
                  <a:extLst>
                    <a:ext uri="{FF2B5EF4-FFF2-40B4-BE49-F238E27FC236}">
                      <a16:creationId xmlns:a16="http://schemas.microsoft.com/office/drawing/2014/main" id="{5AFCA755-5BE1-534D-AA40-F9B06B44D380}"/>
                    </a:ext>
                  </a:extLst>
                </p:cNvPr>
                <p:cNvSpPr/>
                <p:nvPr/>
              </p:nvSpPr>
              <p:spPr>
                <a:xfrm>
                  <a:off x="313184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61" name="Rectangle 3">
                  <a:extLst>
                    <a:ext uri="{FF2B5EF4-FFF2-40B4-BE49-F238E27FC236}">
                      <a16:creationId xmlns:a16="http://schemas.microsoft.com/office/drawing/2014/main" id="{8D9A11C8-74F4-EE40-A848-9910C032F8F7}"/>
                    </a:ext>
                  </a:extLst>
                </p:cNvPr>
                <p:cNvSpPr/>
                <p:nvPr/>
              </p:nvSpPr>
              <p:spPr>
                <a:xfrm>
                  <a:off x="4507605"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62" name="Rectangle 3">
                  <a:extLst>
                    <a:ext uri="{FF2B5EF4-FFF2-40B4-BE49-F238E27FC236}">
                      <a16:creationId xmlns:a16="http://schemas.microsoft.com/office/drawing/2014/main" id="{CEE6972C-6913-864F-9489-5324F174F176}"/>
                    </a:ext>
                  </a:extLst>
                </p:cNvPr>
                <p:cNvSpPr/>
                <p:nvPr/>
              </p:nvSpPr>
              <p:spPr>
                <a:xfrm>
                  <a:off x="5868144"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63" name="Rectangle 3">
                  <a:extLst>
                    <a:ext uri="{FF2B5EF4-FFF2-40B4-BE49-F238E27FC236}">
                      <a16:creationId xmlns:a16="http://schemas.microsoft.com/office/drawing/2014/main" id="{6D03EA42-F3C6-AE47-B515-2B6F9E505DF9}"/>
                    </a:ext>
                  </a:extLst>
                </p:cNvPr>
                <p:cNvSpPr/>
                <p:nvPr/>
              </p:nvSpPr>
              <p:spPr>
                <a:xfrm>
                  <a:off x="7228683"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grpSp>
          <p:sp>
            <p:nvSpPr>
              <p:cNvPr id="54" name="TextBox 53">
                <a:extLst>
                  <a:ext uri="{FF2B5EF4-FFF2-40B4-BE49-F238E27FC236}">
                    <a16:creationId xmlns:a16="http://schemas.microsoft.com/office/drawing/2014/main" id="{04B1DE8B-41D7-C740-9D19-6E641FFC6372}"/>
                  </a:ext>
                </a:extLst>
              </p:cNvPr>
              <p:cNvSpPr txBox="1"/>
              <p:nvPr/>
            </p:nvSpPr>
            <p:spPr>
              <a:xfrm>
                <a:off x="819473" y="4117255"/>
                <a:ext cx="1973046" cy="523220"/>
              </a:xfrm>
              <a:prstGeom prst="rect">
                <a:avLst/>
              </a:prstGeom>
              <a:noFill/>
            </p:spPr>
            <p:txBody>
              <a:bodyPr wrap="square" rtlCol="0">
                <a:spAutoFit/>
              </a:bodyPr>
              <a:lstStyle/>
              <a:p>
                <a:pPr algn="ctr"/>
                <a:r>
                  <a:rPr lang="en-US" altLang="ko-KR" sz="1400" dirty="0">
                    <a:solidFill>
                      <a:schemeClr val="tx1">
                        <a:lumMod val="65000"/>
                        <a:lumOff val="35000"/>
                      </a:schemeClr>
                    </a:solidFill>
                    <a:latin typeface="+mj-lt"/>
                    <a:cs typeface="Arial" pitchFamily="34" charset="0"/>
                  </a:rPr>
                  <a:t>The Client </a:t>
                </a:r>
              </a:p>
              <a:p>
                <a:pPr algn="ctr"/>
                <a:r>
                  <a:rPr lang="en-US" altLang="ko-KR" sz="1400" dirty="0">
                    <a:solidFill>
                      <a:schemeClr val="tx1">
                        <a:lumMod val="65000"/>
                        <a:lumOff val="35000"/>
                      </a:schemeClr>
                    </a:solidFill>
                    <a:latin typeface="+mj-lt"/>
                    <a:cs typeface="Arial" pitchFamily="34" charset="0"/>
                  </a:rPr>
                  <a:t>&amp; Project</a:t>
                </a:r>
                <a:endParaRPr lang="ko-KR" altLang="en-US" sz="1400" dirty="0">
                  <a:solidFill>
                    <a:schemeClr val="tx1">
                      <a:lumMod val="65000"/>
                      <a:lumOff val="35000"/>
                    </a:schemeClr>
                  </a:solidFill>
                  <a:latin typeface="+mj-lt"/>
                  <a:cs typeface="Arial" pitchFamily="34" charset="0"/>
                </a:endParaRPr>
              </a:p>
            </p:txBody>
          </p:sp>
          <p:sp>
            <p:nvSpPr>
              <p:cNvPr id="55" name="TextBox 54">
                <a:extLst>
                  <a:ext uri="{FF2B5EF4-FFF2-40B4-BE49-F238E27FC236}">
                    <a16:creationId xmlns:a16="http://schemas.microsoft.com/office/drawing/2014/main" id="{E261BA3A-C589-1F44-A883-290C8B02EA6F}"/>
                  </a:ext>
                </a:extLst>
              </p:cNvPr>
              <p:cNvSpPr txBox="1"/>
              <p:nvPr/>
            </p:nvSpPr>
            <p:spPr>
              <a:xfrm>
                <a:off x="2305294" y="4130264"/>
                <a:ext cx="2428570" cy="523220"/>
              </a:xfrm>
              <a:prstGeom prst="rect">
                <a:avLst/>
              </a:prstGeom>
              <a:noFill/>
            </p:spPr>
            <p:txBody>
              <a:bodyPr wrap="square" rtlCol="0">
                <a:spAutoFit/>
              </a:bodyPr>
              <a:lstStyle/>
              <a:p>
                <a:pPr algn="ctr"/>
                <a:r>
                  <a:rPr lang="en-GB" altLang="ko-KR" sz="1400" dirty="0">
                    <a:solidFill>
                      <a:schemeClr val="tx1">
                        <a:lumMod val="65000"/>
                        <a:lumOff val="35000"/>
                      </a:schemeClr>
                    </a:solidFill>
                    <a:latin typeface="+mj-lt"/>
                    <a:cs typeface="Arial" pitchFamily="34" charset="0"/>
                  </a:rPr>
                  <a:t>Key Research </a:t>
                </a:r>
              </a:p>
              <a:p>
                <a:pPr algn="ctr"/>
                <a:r>
                  <a:rPr lang="en-GB" altLang="ko-KR" sz="1400" dirty="0">
                    <a:solidFill>
                      <a:schemeClr val="tx1">
                        <a:lumMod val="65000"/>
                        <a:lumOff val="35000"/>
                      </a:schemeClr>
                    </a:solidFill>
                    <a:latin typeface="+mj-lt"/>
                    <a:cs typeface="Arial" pitchFamily="34" charset="0"/>
                  </a:rPr>
                  <a:t>Question</a:t>
                </a:r>
                <a:endParaRPr lang="ko-KR" altLang="en-US" sz="1400" dirty="0">
                  <a:solidFill>
                    <a:schemeClr val="tx1">
                      <a:lumMod val="65000"/>
                      <a:lumOff val="35000"/>
                    </a:schemeClr>
                  </a:solidFill>
                  <a:latin typeface="+mj-lt"/>
                  <a:cs typeface="Arial" pitchFamily="34" charset="0"/>
                </a:endParaRPr>
              </a:p>
            </p:txBody>
          </p:sp>
          <p:sp>
            <p:nvSpPr>
              <p:cNvPr id="56" name="TextBox 55">
                <a:extLst>
                  <a:ext uri="{FF2B5EF4-FFF2-40B4-BE49-F238E27FC236}">
                    <a16:creationId xmlns:a16="http://schemas.microsoft.com/office/drawing/2014/main" id="{9D4BDB43-58C4-1E49-83ED-9B355F88D463}"/>
                  </a:ext>
                </a:extLst>
              </p:cNvPr>
              <p:cNvSpPr txBox="1"/>
              <p:nvPr/>
            </p:nvSpPr>
            <p:spPr>
              <a:xfrm>
                <a:off x="4512222" y="4135679"/>
                <a:ext cx="144954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Data</a:t>
                </a:r>
                <a:endParaRPr lang="ko-KR" altLang="en-US" sz="1400" dirty="0">
                  <a:solidFill>
                    <a:schemeClr val="tx1">
                      <a:lumMod val="65000"/>
                      <a:lumOff val="35000"/>
                    </a:schemeClr>
                  </a:solidFill>
                  <a:latin typeface="+mj-lt"/>
                  <a:cs typeface="Arial" pitchFamily="34" charset="0"/>
                </a:endParaRPr>
              </a:p>
              <a:p>
                <a:pPr algn="ctr"/>
                <a:endParaRPr lang="ko-KR" altLang="en-US" sz="1400" dirty="0">
                  <a:solidFill>
                    <a:schemeClr val="tx1">
                      <a:lumMod val="65000"/>
                      <a:lumOff val="35000"/>
                    </a:schemeClr>
                  </a:solidFill>
                  <a:latin typeface="+mj-lt"/>
                  <a:cs typeface="Arial" pitchFamily="34" charset="0"/>
                </a:endParaRPr>
              </a:p>
            </p:txBody>
          </p:sp>
          <p:sp>
            <p:nvSpPr>
              <p:cNvPr id="57" name="TextBox 56">
                <a:extLst>
                  <a:ext uri="{FF2B5EF4-FFF2-40B4-BE49-F238E27FC236}">
                    <a16:creationId xmlns:a16="http://schemas.microsoft.com/office/drawing/2014/main" id="{888ACB0C-5AF3-864F-9153-D963F38B9A73}"/>
                  </a:ext>
                </a:extLst>
              </p:cNvPr>
              <p:cNvSpPr txBox="1"/>
              <p:nvPr/>
            </p:nvSpPr>
            <p:spPr>
              <a:xfrm>
                <a:off x="7797504" y="4130264"/>
                <a:ext cx="172873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Interpretation &amp; Analysis</a:t>
                </a:r>
                <a:endParaRPr lang="ko-KR" altLang="en-US" sz="1400" dirty="0">
                  <a:solidFill>
                    <a:schemeClr val="tx1">
                      <a:lumMod val="65000"/>
                      <a:lumOff val="35000"/>
                    </a:schemeClr>
                  </a:solidFill>
                  <a:latin typeface="+mj-lt"/>
                  <a:cs typeface="Arial" pitchFamily="34" charset="0"/>
                </a:endParaRPr>
              </a:p>
            </p:txBody>
          </p:sp>
        </p:grpSp>
        <p:sp>
          <p:nvSpPr>
            <p:cNvPr id="52" name="TextBox 51">
              <a:extLst>
                <a:ext uri="{FF2B5EF4-FFF2-40B4-BE49-F238E27FC236}">
                  <a16:creationId xmlns:a16="http://schemas.microsoft.com/office/drawing/2014/main" id="{201155C0-31DF-8643-97DB-E447C49E4BDD}"/>
                </a:ext>
              </a:extLst>
            </p:cNvPr>
            <p:cNvSpPr txBox="1"/>
            <p:nvPr/>
          </p:nvSpPr>
          <p:spPr>
            <a:xfrm>
              <a:off x="5926633" y="7829679"/>
              <a:ext cx="172873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Methods</a:t>
              </a:r>
            </a:p>
            <a:p>
              <a:pPr algn="ctr"/>
              <a:endParaRPr lang="ko-KR" altLang="en-US" sz="1400" dirty="0">
                <a:solidFill>
                  <a:schemeClr val="tx1">
                    <a:lumMod val="65000"/>
                    <a:lumOff val="35000"/>
                  </a:schemeClr>
                </a:solidFill>
                <a:latin typeface="+mj-lt"/>
                <a:cs typeface="Arial" pitchFamily="34" charset="0"/>
              </a:endParaRPr>
            </a:p>
          </p:txBody>
        </p:sp>
      </p:grpSp>
      <p:sp>
        <p:nvSpPr>
          <p:cNvPr id="64" name="TextBox 63">
            <a:extLst>
              <a:ext uri="{FF2B5EF4-FFF2-40B4-BE49-F238E27FC236}">
                <a16:creationId xmlns:a16="http://schemas.microsoft.com/office/drawing/2014/main" id="{4FFA081A-1267-C747-9575-1844B1EB356D}"/>
              </a:ext>
            </a:extLst>
          </p:cNvPr>
          <p:cNvSpPr txBox="1"/>
          <p:nvPr/>
        </p:nvSpPr>
        <p:spPr>
          <a:xfrm>
            <a:off x="2780418" y="4956564"/>
            <a:ext cx="7247346" cy="584775"/>
          </a:xfrm>
          <a:prstGeom prst="rect">
            <a:avLst/>
          </a:prstGeom>
          <a:noFill/>
        </p:spPr>
        <p:txBody>
          <a:bodyPr wrap="square" rtlCol="0">
            <a:spAutoFit/>
          </a:bodyPr>
          <a:lstStyle/>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Develop a scoring model to predict opportunity success rates</a:t>
            </a:r>
          </a:p>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Gain insights and determine the key drivers of successful opportunities</a:t>
            </a:r>
          </a:p>
        </p:txBody>
      </p:sp>
    </p:spTree>
    <p:extLst>
      <p:ext uri="{BB962C8B-B14F-4D97-AF65-F5344CB8AC3E}">
        <p14:creationId xmlns:p14="http://schemas.microsoft.com/office/powerpoint/2010/main" val="1810035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Key Research Questions</a:t>
            </a:r>
          </a:p>
        </p:txBody>
      </p:sp>
      <p:sp>
        <p:nvSpPr>
          <p:cNvPr id="28" name="TextBox 27">
            <a:extLst>
              <a:ext uri="{FF2B5EF4-FFF2-40B4-BE49-F238E27FC236}">
                <a16:creationId xmlns:a16="http://schemas.microsoft.com/office/drawing/2014/main" id="{9EBF18B4-CC57-5147-B596-CCF04E4CF3A6}"/>
              </a:ext>
            </a:extLst>
          </p:cNvPr>
          <p:cNvSpPr txBox="1"/>
          <p:nvPr/>
        </p:nvSpPr>
        <p:spPr>
          <a:xfrm>
            <a:off x="831328" y="1444634"/>
            <a:ext cx="11065398" cy="830997"/>
          </a:xfrm>
          <a:prstGeom prst="rect">
            <a:avLst/>
          </a:prstGeom>
          <a:noFill/>
        </p:spPr>
        <p:txBody>
          <a:bodyPr wrap="square" rtlCol="0">
            <a:spAutoFit/>
          </a:bodyPr>
          <a:lstStyle/>
          <a:p>
            <a:pPr marL="457200" indent="-457200">
              <a:buFont typeface="+mj-lt"/>
              <a:buAutoNum type="arabicPeriod"/>
            </a:pPr>
            <a:r>
              <a:rPr lang="en-AU" sz="2400" b="1" dirty="0">
                <a:solidFill>
                  <a:schemeClr val="tx1">
                    <a:lumMod val="75000"/>
                    <a:lumOff val="25000"/>
                  </a:schemeClr>
                </a:solidFill>
                <a:cs typeface="Arial" pitchFamily="34" charset="0"/>
              </a:rPr>
              <a:t>What’s the best model to predict successful opportunities?</a:t>
            </a:r>
          </a:p>
          <a:p>
            <a:pPr marL="457200" indent="-457200">
              <a:buFont typeface="+mj-lt"/>
              <a:buAutoNum type="arabicPeriod"/>
            </a:pPr>
            <a:r>
              <a:rPr lang="en-AU" sz="2400" b="1" dirty="0">
                <a:solidFill>
                  <a:schemeClr val="tx1">
                    <a:lumMod val="75000"/>
                    <a:lumOff val="25000"/>
                  </a:schemeClr>
                </a:solidFill>
                <a:cs typeface="Arial" pitchFamily="34" charset="0"/>
              </a:rPr>
              <a:t>What are the key drivers for successful opportunities?</a:t>
            </a:r>
          </a:p>
        </p:txBody>
      </p:sp>
      <p:pic>
        <p:nvPicPr>
          <p:cNvPr id="31" name="Picture 30" descr="A picture containing drawing&#10;&#10;Description automatically generated">
            <a:extLst>
              <a:ext uri="{FF2B5EF4-FFF2-40B4-BE49-F238E27FC236}">
                <a16:creationId xmlns:a16="http://schemas.microsoft.com/office/drawing/2014/main" id="{D00DD637-13D3-0C41-81E4-8ED75BBD83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725" y="4654202"/>
            <a:ext cx="1265582" cy="1265582"/>
          </a:xfrm>
          <a:prstGeom prst="rect">
            <a:avLst/>
          </a:prstGeom>
        </p:spPr>
      </p:pic>
      <p:sp>
        <p:nvSpPr>
          <p:cNvPr id="32" name="TextBox 31">
            <a:extLst>
              <a:ext uri="{FF2B5EF4-FFF2-40B4-BE49-F238E27FC236}">
                <a16:creationId xmlns:a16="http://schemas.microsoft.com/office/drawing/2014/main" id="{E8419AE4-FE7C-8E4B-9F77-EAAEE7638E11}"/>
              </a:ext>
            </a:extLst>
          </p:cNvPr>
          <p:cNvSpPr txBox="1"/>
          <p:nvPr/>
        </p:nvSpPr>
        <p:spPr>
          <a:xfrm>
            <a:off x="5318621" y="2805916"/>
            <a:ext cx="4769254" cy="1846659"/>
          </a:xfrm>
          <a:prstGeom prst="rect">
            <a:avLst/>
          </a:prstGeom>
          <a:noFill/>
        </p:spPr>
        <p:txBody>
          <a:bodyPr wrap="none" rtlCol="0">
            <a:spAutoFit/>
          </a:bodyPr>
          <a:lstStyle/>
          <a:p>
            <a:r>
              <a:rPr lang="en-US" sz="1600" b="1" dirty="0"/>
              <a:t>Key challenges:</a:t>
            </a:r>
          </a:p>
          <a:p>
            <a:endParaRPr lang="en-US" sz="1600" dirty="0"/>
          </a:p>
          <a:p>
            <a:pPr marL="285750" indent="-285750">
              <a:buFont typeface="Arial" panose="020B0604020202020204" pitchFamily="34" charset="0"/>
              <a:buChar char="•"/>
            </a:pPr>
            <a:r>
              <a:rPr lang="en-US" sz="1600" dirty="0"/>
              <a:t>Dealing with many missing data (data cleaning)</a:t>
            </a:r>
          </a:p>
          <a:p>
            <a:pPr marL="285750" indent="-285750">
              <a:buFont typeface="Arial" panose="020B0604020202020204" pitchFamily="34" charset="0"/>
              <a:buChar char="•"/>
            </a:pPr>
            <a:r>
              <a:rPr lang="en-US" sz="1600" dirty="0"/>
              <a:t>Feature selection &amp; transformation</a:t>
            </a:r>
          </a:p>
          <a:p>
            <a:pPr marL="285750" indent="-285750">
              <a:buFont typeface="Arial" panose="020B0604020202020204" pitchFamily="34" charset="0"/>
              <a:buChar char="•"/>
            </a:pPr>
            <a:r>
              <a:rPr lang="en-US" sz="1600" dirty="0"/>
              <a:t>Imbalanced datasets</a:t>
            </a:r>
          </a:p>
          <a:p>
            <a:pPr marL="285750" indent="-285750">
              <a:buFont typeface="Arial" panose="020B0604020202020204" pitchFamily="34" charset="0"/>
              <a:buChar char="•"/>
            </a:pPr>
            <a:r>
              <a:rPr lang="en-US" sz="1600" dirty="0"/>
              <a:t>Other small data problems</a:t>
            </a:r>
          </a:p>
          <a:p>
            <a:pPr marL="285750" indent="-285750">
              <a:buFont typeface="Arial" panose="020B0604020202020204" pitchFamily="34" charset="0"/>
              <a:buChar char="•"/>
            </a:pPr>
            <a:r>
              <a:rPr lang="en-US" sz="1600" dirty="0"/>
              <a:t>Model interpretation and insight analysis</a:t>
            </a:r>
          </a:p>
        </p:txBody>
      </p:sp>
      <p:sp>
        <p:nvSpPr>
          <p:cNvPr id="33" name="TextBox 32">
            <a:extLst>
              <a:ext uri="{FF2B5EF4-FFF2-40B4-BE49-F238E27FC236}">
                <a16:creationId xmlns:a16="http://schemas.microsoft.com/office/drawing/2014/main" id="{FD14C4DF-F20D-BE48-807E-A1BD8CCD7028}"/>
              </a:ext>
            </a:extLst>
          </p:cNvPr>
          <p:cNvSpPr txBox="1"/>
          <p:nvPr/>
        </p:nvSpPr>
        <p:spPr>
          <a:xfrm>
            <a:off x="1241721" y="2803217"/>
            <a:ext cx="3555665" cy="1354217"/>
          </a:xfrm>
          <a:prstGeom prst="rect">
            <a:avLst/>
          </a:prstGeom>
          <a:noFill/>
        </p:spPr>
        <p:txBody>
          <a:bodyPr wrap="square" rtlCol="0">
            <a:spAutoFit/>
          </a:bodyPr>
          <a:lstStyle/>
          <a:p>
            <a:r>
              <a:rPr lang="en-US" sz="1600" b="1" dirty="0"/>
              <a:t>Things we cannot control:</a:t>
            </a:r>
          </a:p>
          <a:p>
            <a:endParaRPr lang="en-US" sz="1600" dirty="0"/>
          </a:p>
          <a:p>
            <a:pPr marL="285750" indent="-285750">
              <a:buFont typeface="Arial" panose="020B0604020202020204" pitchFamily="34" charset="0"/>
              <a:buChar char="•"/>
            </a:pPr>
            <a:r>
              <a:rPr lang="en-US" sz="1600" dirty="0"/>
              <a:t>Integrity of the data</a:t>
            </a:r>
          </a:p>
          <a:p>
            <a:pPr marL="285750" indent="-285750">
              <a:buFont typeface="Arial" panose="020B0604020202020204" pitchFamily="34" charset="0"/>
              <a:buChar char="•"/>
            </a:pPr>
            <a:r>
              <a:rPr lang="en-US" sz="1600" dirty="0"/>
              <a:t>Lots of missing data entries</a:t>
            </a:r>
          </a:p>
          <a:p>
            <a:endParaRPr lang="en-US" sz="1600" dirty="0"/>
          </a:p>
        </p:txBody>
      </p:sp>
      <p:pic>
        <p:nvPicPr>
          <p:cNvPr id="35" name="Picture 34" descr="A close up of a logo&#10;&#10;Description automatically generated">
            <a:extLst>
              <a:ext uri="{FF2B5EF4-FFF2-40B4-BE49-F238E27FC236}">
                <a16:creationId xmlns:a16="http://schemas.microsoft.com/office/drawing/2014/main" id="{920CC32E-A235-2F45-A447-202B782EFF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6333" y="-1871175"/>
            <a:ext cx="1272161" cy="1272161"/>
          </a:xfrm>
          <a:prstGeom prst="rect">
            <a:avLst/>
          </a:prstGeom>
        </p:spPr>
      </p:pic>
      <p:grpSp>
        <p:nvGrpSpPr>
          <p:cNvPr id="10" name="Group 9">
            <a:extLst>
              <a:ext uri="{FF2B5EF4-FFF2-40B4-BE49-F238E27FC236}">
                <a16:creationId xmlns:a16="http://schemas.microsoft.com/office/drawing/2014/main" id="{4B2F3B5F-56DA-2848-9D47-EB3076D58074}"/>
              </a:ext>
            </a:extLst>
          </p:cNvPr>
          <p:cNvGrpSpPr/>
          <p:nvPr/>
        </p:nvGrpSpPr>
        <p:grpSpPr>
          <a:xfrm>
            <a:off x="2813995" y="5010445"/>
            <a:ext cx="7436430" cy="1654272"/>
            <a:chOff x="2651445" y="5143338"/>
            <a:chExt cx="6856394" cy="1525240"/>
          </a:xfrm>
        </p:grpSpPr>
        <p:grpSp>
          <p:nvGrpSpPr>
            <p:cNvPr id="36" name="Group 35">
              <a:extLst>
                <a:ext uri="{FF2B5EF4-FFF2-40B4-BE49-F238E27FC236}">
                  <a16:creationId xmlns:a16="http://schemas.microsoft.com/office/drawing/2014/main" id="{06C6AA9D-73A3-C64D-B9FD-9EC8B9F31CE9}"/>
                </a:ext>
              </a:extLst>
            </p:cNvPr>
            <p:cNvGrpSpPr/>
            <p:nvPr/>
          </p:nvGrpSpPr>
          <p:grpSpPr>
            <a:xfrm>
              <a:off x="2967653" y="5519862"/>
              <a:ext cx="6540186" cy="1148716"/>
              <a:chOff x="506027" y="2984021"/>
              <a:chExt cx="10887845" cy="1912338"/>
            </a:xfrm>
          </p:grpSpPr>
          <p:grpSp>
            <p:nvGrpSpPr>
              <p:cNvPr id="37" name="Group 36">
                <a:extLst>
                  <a:ext uri="{FF2B5EF4-FFF2-40B4-BE49-F238E27FC236}">
                    <a16:creationId xmlns:a16="http://schemas.microsoft.com/office/drawing/2014/main" id="{0CB2D4B5-C4EF-7741-8C5F-CBF522764D1E}"/>
                  </a:ext>
                </a:extLst>
              </p:cNvPr>
              <p:cNvGrpSpPr/>
              <p:nvPr/>
            </p:nvGrpSpPr>
            <p:grpSpPr>
              <a:xfrm>
                <a:off x="918592" y="3756879"/>
                <a:ext cx="10372400" cy="371649"/>
                <a:chOff x="395536" y="3097535"/>
                <a:chExt cx="8208912" cy="371649"/>
              </a:xfrm>
            </p:grpSpPr>
            <p:sp>
              <p:nvSpPr>
                <p:cNvPr id="64" name="Rectangle 3">
                  <a:extLst>
                    <a:ext uri="{FF2B5EF4-FFF2-40B4-BE49-F238E27FC236}">
                      <a16:creationId xmlns:a16="http://schemas.microsoft.com/office/drawing/2014/main" id="{E1A70B3E-D447-3D4E-9848-7FCFB32335D2}"/>
                    </a:ext>
                  </a:extLst>
                </p:cNvPr>
                <p:cNvSpPr/>
                <p:nvPr/>
              </p:nvSpPr>
              <p:spPr>
                <a:xfrm>
                  <a:off x="395536"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65" name="Rectangle 3">
                  <a:extLst>
                    <a:ext uri="{FF2B5EF4-FFF2-40B4-BE49-F238E27FC236}">
                      <a16:creationId xmlns:a16="http://schemas.microsoft.com/office/drawing/2014/main" id="{12AC2564-0A0A-6443-8D5D-CCC69F336845}"/>
                    </a:ext>
                  </a:extLst>
                </p:cNvPr>
                <p:cNvSpPr/>
                <p:nvPr/>
              </p:nvSpPr>
              <p:spPr>
                <a:xfrm rot="10800000">
                  <a:off x="1763688"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accent1"/>
                    </a:solidFill>
                  </a:endParaRPr>
                </a:p>
              </p:txBody>
            </p:sp>
            <p:sp>
              <p:nvSpPr>
                <p:cNvPr id="66" name="Rectangle 3">
                  <a:extLst>
                    <a:ext uri="{FF2B5EF4-FFF2-40B4-BE49-F238E27FC236}">
                      <a16:creationId xmlns:a16="http://schemas.microsoft.com/office/drawing/2014/main" id="{91509188-57DD-B146-862A-4A5E5C83B67C}"/>
                    </a:ext>
                  </a:extLst>
                </p:cNvPr>
                <p:cNvSpPr/>
                <p:nvPr/>
              </p:nvSpPr>
              <p:spPr>
                <a:xfrm>
                  <a:off x="313184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67" name="Rectangle 3">
                  <a:extLst>
                    <a:ext uri="{FF2B5EF4-FFF2-40B4-BE49-F238E27FC236}">
                      <a16:creationId xmlns:a16="http://schemas.microsoft.com/office/drawing/2014/main" id="{0D56D780-769E-3648-9B2D-F38FFAC4911F}"/>
                    </a:ext>
                  </a:extLst>
                </p:cNvPr>
                <p:cNvSpPr/>
                <p:nvPr/>
              </p:nvSpPr>
              <p:spPr>
                <a:xfrm rot="10800000">
                  <a:off x="4499992"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68" name="Rectangle 3">
                  <a:extLst>
                    <a:ext uri="{FF2B5EF4-FFF2-40B4-BE49-F238E27FC236}">
                      <a16:creationId xmlns:a16="http://schemas.microsoft.com/office/drawing/2014/main" id="{023E1070-0555-DE4B-9FED-E451342E31B5}"/>
                    </a:ext>
                  </a:extLst>
                </p:cNvPr>
                <p:cNvSpPr/>
                <p:nvPr/>
              </p:nvSpPr>
              <p:spPr>
                <a:xfrm>
                  <a:off x="5868144"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69" name="Rectangle 3">
                  <a:extLst>
                    <a:ext uri="{FF2B5EF4-FFF2-40B4-BE49-F238E27FC236}">
                      <a16:creationId xmlns:a16="http://schemas.microsoft.com/office/drawing/2014/main" id="{2FB30119-46BE-F847-ABAD-522D41803FB9}"/>
                    </a:ext>
                  </a:extLst>
                </p:cNvPr>
                <p:cNvSpPr/>
                <p:nvPr/>
              </p:nvSpPr>
              <p:spPr>
                <a:xfrm rot="10800000">
                  <a:off x="7236296"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grpSp>
          <p:sp>
            <p:nvSpPr>
              <p:cNvPr id="38" name="Oval 37">
                <a:extLst>
                  <a:ext uri="{FF2B5EF4-FFF2-40B4-BE49-F238E27FC236}">
                    <a16:creationId xmlns:a16="http://schemas.microsoft.com/office/drawing/2014/main" id="{E96B64BF-D568-8F4D-B751-A3E86A6901B0}"/>
                  </a:ext>
                </a:extLst>
              </p:cNvPr>
              <p:cNvSpPr>
                <a:spLocks noChangeAspect="1"/>
              </p:cNvSpPr>
              <p:nvPr/>
            </p:nvSpPr>
            <p:spPr>
              <a:xfrm>
                <a:off x="1424219" y="3023586"/>
                <a:ext cx="731519" cy="731519"/>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46" name="TextBox 45">
                <a:extLst>
                  <a:ext uri="{FF2B5EF4-FFF2-40B4-BE49-F238E27FC236}">
                    <a16:creationId xmlns:a16="http://schemas.microsoft.com/office/drawing/2014/main" id="{47CECDC7-0375-6B49-B19B-7053B01EC4EF}"/>
                  </a:ext>
                </a:extLst>
              </p:cNvPr>
              <p:cNvSpPr txBox="1"/>
              <p:nvPr/>
            </p:nvSpPr>
            <p:spPr>
              <a:xfrm>
                <a:off x="506027" y="4164214"/>
                <a:ext cx="2286492" cy="461137"/>
              </a:xfrm>
              <a:prstGeom prst="rect">
                <a:avLst/>
              </a:prstGeom>
              <a:noFill/>
            </p:spPr>
            <p:txBody>
              <a:bodyPr wrap="square" rtlCol="0">
                <a:spAutoFit/>
              </a:bodyPr>
              <a:lstStyle/>
              <a:p>
                <a:pPr algn="ctr"/>
                <a:r>
                  <a:rPr lang="en-US" altLang="ko-KR" sz="1200" b="1" dirty="0">
                    <a:solidFill>
                      <a:schemeClr val="tx1">
                        <a:lumMod val="65000"/>
                        <a:lumOff val="35000"/>
                      </a:schemeClr>
                    </a:solidFill>
                    <a:cs typeface="Arial" pitchFamily="34" charset="0"/>
                  </a:rPr>
                  <a:t>Data Integration</a:t>
                </a:r>
                <a:endParaRPr lang="ko-KR" altLang="en-US" sz="1200" b="1" dirty="0">
                  <a:solidFill>
                    <a:schemeClr val="tx1">
                      <a:lumMod val="65000"/>
                      <a:lumOff val="35000"/>
                    </a:schemeClr>
                  </a:solidFill>
                  <a:cs typeface="Arial" pitchFamily="34" charset="0"/>
                </a:endParaRPr>
              </a:p>
            </p:txBody>
          </p:sp>
          <p:sp>
            <p:nvSpPr>
              <p:cNvPr id="48" name="TextBox 47">
                <a:extLst>
                  <a:ext uri="{FF2B5EF4-FFF2-40B4-BE49-F238E27FC236}">
                    <a16:creationId xmlns:a16="http://schemas.microsoft.com/office/drawing/2014/main" id="{388F84B1-9BD6-1549-AAFE-C268BDA0968E}"/>
                  </a:ext>
                </a:extLst>
              </p:cNvPr>
              <p:cNvSpPr txBox="1"/>
              <p:nvPr/>
            </p:nvSpPr>
            <p:spPr>
              <a:xfrm>
                <a:off x="2291143" y="3129563"/>
                <a:ext cx="2428570" cy="461137"/>
              </a:xfrm>
              <a:prstGeom prst="rect">
                <a:avLst/>
              </a:prstGeom>
              <a:noFill/>
            </p:spPr>
            <p:txBody>
              <a:bodyPr wrap="square" rtlCol="0">
                <a:spAutoFit/>
              </a:bodyPr>
              <a:lstStyle/>
              <a:p>
                <a:pPr algn="ctr"/>
                <a:r>
                  <a:rPr lang="en-GB" altLang="ko-KR" sz="1200" b="1" dirty="0">
                    <a:solidFill>
                      <a:schemeClr val="tx1">
                        <a:lumMod val="75000"/>
                        <a:lumOff val="25000"/>
                      </a:schemeClr>
                    </a:solidFill>
                    <a:cs typeface="Arial" pitchFamily="34" charset="0"/>
                  </a:rPr>
                  <a:t>Pre-Processing</a:t>
                </a:r>
                <a:endParaRPr lang="ko-KR" altLang="en-US" sz="1200" b="1" dirty="0">
                  <a:solidFill>
                    <a:schemeClr val="tx1">
                      <a:lumMod val="75000"/>
                      <a:lumOff val="25000"/>
                    </a:schemeClr>
                  </a:solidFill>
                  <a:cs typeface="Arial" pitchFamily="34" charset="0"/>
                </a:endParaRPr>
              </a:p>
            </p:txBody>
          </p:sp>
          <p:sp>
            <p:nvSpPr>
              <p:cNvPr id="49" name="Oval 48">
                <a:extLst>
                  <a:ext uri="{FF2B5EF4-FFF2-40B4-BE49-F238E27FC236}">
                    <a16:creationId xmlns:a16="http://schemas.microsoft.com/office/drawing/2014/main" id="{C2733578-1AAD-214F-9696-89DDCD424174}"/>
                  </a:ext>
                </a:extLst>
              </p:cNvPr>
              <p:cNvSpPr>
                <a:spLocks noChangeAspect="1"/>
              </p:cNvSpPr>
              <p:nvPr/>
            </p:nvSpPr>
            <p:spPr>
              <a:xfrm>
                <a:off x="3153819" y="4164840"/>
                <a:ext cx="731519" cy="731519"/>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50" name="Oval 49">
                <a:extLst>
                  <a:ext uri="{FF2B5EF4-FFF2-40B4-BE49-F238E27FC236}">
                    <a16:creationId xmlns:a16="http://schemas.microsoft.com/office/drawing/2014/main" id="{E42EAB7D-38E2-1F4D-8970-AB61FC76556B}"/>
                  </a:ext>
                </a:extLst>
              </p:cNvPr>
              <p:cNvSpPr>
                <a:spLocks noChangeAspect="1"/>
              </p:cNvSpPr>
              <p:nvPr/>
            </p:nvSpPr>
            <p:spPr>
              <a:xfrm>
                <a:off x="4883419" y="3023586"/>
                <a:ext cx="731519" cy="731519"/>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51" name="TextBox 50">
                <a:extLst>
                  <a:ext uri="{FF2B5EF4-FFF2-40B4-BE49-F238E27FC236}">
                    <a16:creationId xmlns:a16="http://schemas.microsoft.com/office/drawing/2014/main" id="{945ED440-F033-0A46-88D9-9188D51B4946}"/>
                  </a:ext>
                </a:extLst>
              </p:cNvPr>
              <p:cNvSpPr txBox="1"/>
              <p:nvPr/>
            </p:nvSpPr>
            <p:spPr>
              <a:xfrm>
                <a:off x="4512222" y="4124090"/>
                <a:ext cx="1449542" cy="768562"/>
              </a:xfrm>
              <a:prstGeom prst="rect">
                <a:avLst/>
              </a:prstGeom>
              <a:noFill/>
            </p:spPr>
            <p:txBody>
              <a:bodyPr wrap="square" rtlCol="0">
                <a:spAutoFit/>
              </a:bodyPr>
              <a:lstStyle/>
              <a:p>
                <a:pPr algn="ctr"/>
                <a:r>
                  <a:rPr lang="en-US" altLang="ko-KR" sz="1200" b="1" dirty="0">
                    <a:solidFill>
                      <a:schemeClr val="tx1">
                        <a:lumMod val="65000"/>
                        <a:lumOff val="35000"/>
                      </a:schemeClr>
                    </a:solidFill>
                    <a:cs typeface="Arial" pitchFamily="34" charset="0"/>
                  </a:rPr>
                  <a:t>Model Training</a:t>
                </a:r>
                <a:endParaRPr lang="ko-KR" altLang="en-US" sz="1200" b="1" dirty="0">
                  <a:solidFill>
                    <a:schemeClr val="tx1">
                      <a:lumMod val="65000"/>
                      <a:lumOff val="35000"/>
                    </a:schemeClr>
                  </a:solidFill>
                  <a:cs typeface="Arial" pitchFamily="34" charset="0"/>
                </a:endParaRPr>
              </a:p>
            </p:txBody>
          </p:sp>
          <p:sp>
            <p:nvSpPr>
              <p:cNvPr id="52" name="Oval 51">
                <a:extLst>
                  <a:ext uri="{FF2B5EF4-FFF2-40B4-BE49-F238E27FC236}">
                    <a16:creationId xmlns:a16="http://schemas.microsoft.com/office/drawing/2014/main" id="{79F1C4E9-481B-1C4D-B59F-7AFD274ECEDD}"/>
                  </a:ext>
                </a:extLst>
              </p:cNvPr>
              <p:cNvSpPr>
                <a:spLocks noChangeAspect="1"/>
              </p:cNvSpPr>
              <p:nvPr/>
            </p:nvSpPr>
            <p:spPr>
              <a:xfrm>
                <a:off x="8342619" y="3023586"/>
                <a:ext cx="731519" cy="731519"/>
              </a:xfrm>
              <a:prstGeom prst="ellipse">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53" name="TextBox 52">
                <a:extLst>
                  <a:ext uri="{FF2B5EF4-FFF2-40B4-BE49-F238E27FC236}">
                    <a16:creationId xmlns:a16="http://schemas.microsoft.com/office/drawing/2014/main" id="{7DA9292B-9410-BB46-9074-B069F1C720F7}"/>
                  </a:ext>
                </a:extLst>
              </p:cNvPr>
              <p:cNvSpPr txBox="1"/>
              <p:nvPr/>
            </p:nvSpPr>
            <p:spPr>
              <a:xfrm>
                <a:off x="9459380" y="2984021"/>
                <a:ext cx="1934492" cy="768562"/>
              </a:xfrm>
              <a:prstGeom prst="rect">
                <a:avLst/>
              </a:prstGeom>
              <a:noFill/>
            </p:spPr>
            <p:txBody>
              <a:bodyPr wrap="square" rtlCol="0">
                <a:spAutoFit/>
              </a:bodyPr>
              <a:lstStyle/>
              <a:p>
                <a:pPr algn="ctr"/>
                <a:r>
                  <a:rPr lang="en-GB" altLang="ko-KR" sz="1200" dirty="0">
                    <a:solidFill>
                      <a:schemeClr val="tx1">
                        <a:lumMod val="65000"/>
                        <a:lumOff val="35000"/>
                      </a:schemeClr>
                    </a:solidFill>
                    <a:cs typeface="Arial" pitchFamily="34" charset="0"/>
                  </a:rPr>
                  <a:t>Model Monitoring</a:t>
                </a:r>
                <a:endParaRPr lang="ko-KR" altLang="en-US" sz="1200" dirty="0">
                  <a:solidFill>
                    <a:schemeClr val="tx1">
                      <a:lumMod val="65000"/>
                      <a:lumOff val="35000"/>
                    </a:schemeClr>
                  </a:solidFill>
                  <a:cs typeface="Arial" pitchFamily="34" charset="0"/>
                </a:endParaRPr>
              </a:p>
            </p:txBody>
          </p:sp>
          <p:sp>
            <p:nvSpPr>
              <p:cNvPr id="54" name="TextBox 53">
                <a:extLst>
                  <a:ext uri="{FF2B5EF4-FFF2-40B4-BE49-F238E27FC236}">
                    <a16:creationId xmlns:a16="http://schemas.microsoft.com/office/drawing/2014/main" id="{A46BB406-3A16-224A-B453-D97C3F41A38D}"/>
                  </a:ext>
                </a:extLst>
              </p:cNvPr>
              <p:cNvSpPr txBox="1"/>
              <p:nvPr/>
            </p:nvSpPr>
            <p:spPr>
              <a:xfrm>
                <a:off x="6066121" y="3003179"/>
                <a:ext cx="1728733" cy="768562"/>
              </a:xfrm>
              <a:prstGeom prst="rect">
                <a:avLst/>
              </a:prstGeom>
              <a:noFill/>
            </p:spPr>
            <p:txBody>
              <a:bodyPr wrap="square" rtlCol="0">
                <a:spAutoFit/>
              </a:bodyPr>
              <a:lstStyle/>
              <a:p>
                <a:pPr algn="ctr"/>
                <a:r>
                  <a:rPr lang="en-US" altLang="ko-KR" sz="1200" b="1" dirty="0">
                    <a:solidFill>
                      <a:schemeClr val="tx1">
                        <a:lumMod val="65000"/>
                        <a:lumOff val="35000"/>
                      </a:schemeClr>
                    </a:solidFill>
                    <a:cs typeface="Arial" pitchFamily="34" charset="0"/>
                  </a:rPr>
                  <a:t>Model Validation</a:t>
                </a:r>
                <a:endParaRPr lang="ko-KR" altLang="en-US" sz="1200" b="1" dirty="0">
                  <a:solidFill>
                    <a:schemeClr val="tx1">
                      <a:lumMod val="65000"/>
                      <a:lumOff val="35000"/>
                    </a:schemeClr>
                  </a:solidFill>
                  <a:cs typeface="Arial" pitchFamily="34" charset="0"/>
                </a:endParaRPr>
              </a:p>
            </p:txBody>
          </p:sp>
          <p:sp>
            <p:nvSpPr>
              <p:cNvPr id="55" name="Oval 54">
                <a:extLst>
                  <a:ext uri="{FF2B5EF4-FFF2-40B4-BE49-F238E27FC236}">
                    <a16:creationId xmlns:a16="http://schemas.microsoft.com/office/drawing/2014/main" id="{C45B4656-7EBE-294A-9F7E-28ADD4FFCC1B}"/>
                  </a:ext>
                </a:extLst>
              </p:cNvPr>
              <p:cNvSpPr>
                <a:spLocks noChangeAspect="1"/>
              </p:cNvSpPr>
              <p:nvPr/>
            </p:nvSpPr>
            <p:spPr>
              <a:xfrm>
                <a:off x="6613019" y="4162056"/>
                <a:ext cx="731519" cy="731519"/>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56" name="Oval 55">
                <a:extLst>
                  <a:ext uri="{FF2B5EF4-FFF2-40B4-BE49-F238E27FC236}">
                    <a16:creationId xmlns:a16="http://schemas.microsoft.com/office/drawing/2014/main" id="{0F0CACB5-B421-1742-8CC8-9720DE98342D}"/>
                  </a:ext>
                </a:extLst>
              </p:cNvPr>
              <p:cNvSpPr>
                <a:spLocks noChangeAspect="1"/>
              </p:cNvSpPr>
              <p:nvPr/>
            </p:nvSpPr>
            <p:spPr>
              <a:xfrm>
                <a:off x="10072220" y="4159273"/>
                <a:ext cx="731519" cy="731519"/>
              </a:xfrm>
              <a:prstGeom prst="ellipse">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bg2"/>
                  </a:solidFill>
                </a:endParaRPr>
              </a:p>
            </p:txBody>
          </p:sp>
          <p:sp>
            <p:nvSpPr>
              <p:cNvPr id="57" name="Parallelogram 15">
                <a:extLst>
                  <a:ext uri="{FF2B5EF4-FFF2-40B4-BE49-F238E27FC236}">
                    <a16:creationId xmlns:a16="http://schemas.microsoft.com/office/drawing/2014/main" id="{2095AFA0-B7FC-2A4B-894F-42FAE2F46DA5}"/>
                  </a:ext>
                </a:extLst>
              </p:cNvPr>
              <p:cNvSpPr/>
              <p:nvPr/>
            </p:nvSpPr>
            <p:spPr>
              <a:xfrm flipH="1">
                <a:off x="3341434" y="4349976"/>
                <a:ext cx="360126" cy="360126"/>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6"/>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58" name="Rectangle 16">
                <a:extLst>
                  <a:ext uri="{FF2B5EF4-FFF2-40B4-BE49-F238E27FC236}">
                    <a16:creationId xmlns:a16="http://schemas.microsoft.com/office/drawing/2014/main" id="{6214C4B7-D3F1-D349-ABBB-237C1A1A1E35}"/>
                  </a:ext>
                </a:extLst>
              </p:cNvPr>
              <p:cNvSpPr/>
              <p:nvPr/>
            </p:nvSpPr>
            <p:spPr>
              <a:xfrm rot="2700000">
                <a:off x="1640626" y="3161089"/>
                <a:ext cx="265921" cy="476744"/>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5"/>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59" name="Freeform 18">
                <a:extLst>
                  <a:ext uri="{FF2B5EF4-FFF2-40B4-BE49-F238E27FC236}">
                    <a16:creationId xmlns:a16="http://schemas.microsoft.com/office/drawing/2014/main" id="{2807A222-87E8-E44A-AFB0-B4F5354AF0BE}"/>
                  </a:ext>
                </a:extLst>
              </p:cNvPr>
              <p:cNvSpPr/>
              <p:nvPr/>
            </p:nvSpPr>
            <p:spPr>
              <a:xfrm>
                <a:off x="6753476" y="4332230"/>
                <a:ext cx="426234" cy="344001"/>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2"/>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60" name="Rectangle 36">
                <a:extLst>
                  <a:ext uri="{FF2B5EF4-FFF2-40B4-BE49-F238E27FC236}">
                    <a16:creationId xmlns:a16="http://schemas.microsoft.com/office/drawing/2014/main" id="{22C4A66D-3841-E44E-BF04-37E2DADF4F13}"/>
                  </a:ext>
                </a:extLst>
              </p:cNvPr>
              <p:cNvSpPr/>
              <p:nvPr/>
            </p:nvSpPr>
            <p:spPr>
              <a:xfrm>
                <a:off x="5035408" y="3205313"/>
                <a:ext cx="415824" cy="347595"/>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61" name="Rounded Rectangle 27">
                <a:extLst>
                  <a:ext uri="{FF2B5EF4-FFF2-40B4-BE49-F238E27FC236}">
                    <a16:creationId xmlns:a16="http://schemas.microsoft.com/office/drawing/2014/main" id="{9D4AB1B5-D811-F643-9836-0BC1955ACE04}"/>
                  </a:ext>
                </a:extLst>
              </p:cNvPr>
              <p:cNvSpPr/>
              <p:nvPr/>
            </p:nvSpPr>
            <p:spPr>
              <a:xfrm>
                <a:off x="8546988" y="3237484"/>
                <a:ext cx="345420" cy="265328"/>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w="222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62" name="Oval 21">
                <a:extLst>
                  <a:ext uri="{FF2B5EF4-FFF2-40B4-BE49-F238E27FC236}">
                    <a16:creationId xmlns:a16="http://schemas.microsoft.com/office/drawing/2014/main" id="{D31EA765-5EEF-F74D-A6CF-A6CA2F5A62D8}"/>
                  </a:ext>
                </a:extLst>
              </p:cNvPr>
              <p:cNvSpPr>
                <a:spLocks noChangeAspect="1"/>
              </p:cNvSpPr>
              <p:nvPr/>
            </p:nvSpPr>
            <p:spPr>
              <a:xfrm>
                <a:off x="10242061" y="4311428"/>
                <a:ext cx="395372" cy="39867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w="222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63" name="TextBox 62">
                <a:extLst>
                  <a:ext uri="{FF2B5EF4-FFF2-40B4-BE49-F238E27FC236}">
                    <a16:creationId xmlns:a16="http://schemas.microsoft.com/office/drawing/2014/main" id="{C3BC3469-4419-174C-81E6-FDA3A0DFE220}"/>
                  </a:ext>
                </a:extLst>
              </p:cNvPr>
              <p:cNvSpPr txBox="1"/>
              <p:nvPr/>
            </p:nvSpPr>
            <p:spPr>
              <a:xfrm>
                <a:off x="7752451" y="4087590"/>
                <a:ext cx="1934492" cy="768562"/>
              </a:xfrm>
              <a:prstGeom prst="rect">
                <a:avLst/>
              </a:prstGeom>
              <a:noFill/>
            </p:spPr>
            <p:txBody>
              <a:bodyPr wrap="square" rtlCol="0">
                <a:spAutoFit/>
              </a:bodyPr>
              <a:lstStyle/>
              <a:p>
                <a:pPr algn="ctr"/>
                <a:r>
                  <a:rPr lang="en-GB" altLang="ko-KR" sz="1200" dirty="0">
                    <a:solidFill>
                      <a:schemeClr val="tx1">
                        <a:lumMod val="65000"/>
                        <a:lumOff val="35000"/>
                      </a:schemeClr>
                    </a:solidFill>
                    <a:cs typeface="Arial" pitchFamily="34" charset="0"/>
                  </a:rPr>
                  <a:t>Model Deployment</a:t>
                </a:r>
                <a:endParaRPr lang="ko-KR" altLang="en-US" sz="1200" dirty="0">
                  <a:solidFill>
                    <a:schemeClr val="tx1">
                      <a:lumMod val="65000"/>
                      <a:lumOff val="35000"/>
                    </a:schemeClr>
                  </a:solidFill>
                  <a:cs typeface="Arial" pitchFamily="34" charset="0"/>
                </a:endParaRPr>
              </a:p>
            </p:txBody>
          </p:sp>
        </p:grpSp>
        <p:sp>
          <p:nvSpPr>
            <p:cNvPr id="70" name="TextBox 69">
              <a:extLst>
                <a:ext uri="{FF2B5EF4-FFF2-40B4-BE49-F238E27FC236}">
                  <a16:creationId xmlns:a16="http://schemas.microsoft.com/office/drawing/2014/main" id="{08C35ED2-F3D0-3748-BD58-818C40A88E9B}"/>
                </a:ext>
              </a:extLst>
            </p:cNvPr>
            <p:cNvSpPr txBox="1"/>
            <p:nvPr/>
          </p:nvSpPr>
          <p:spPr>
            <a:xfrm>
              <a:off x="2651445" y="5143338"/>
              <a:ext cx="2234907" cy="307777"/>
            </a:xfrm>
            <a:prstGeom prst="rect">
              <a:avLst/>
            </a:prstGeom>
            <a:noFill/>
          </p:spPr>
          <p:txBody>
            <a:bodyPr wrap="none" rtlCol="0">
              <a:spAutoFit/>
            </a:bodyPr>
            <a:lstStyle/>
            <a:p>
              <a:r>
                <a:rPr lang="en-US" sz="1400" i="1" dirty="0"/>
                <a:t>Machine learning Pipeline</a:t>
              </a:r>
            </a:p>
          </p:txBody>
        </p:sp>
      </p:grpSp>
      <p:grpSp>
        <p:nvGrpSpPr>
          <p:cNvPr id="14" name="Group 13">
            <a:extLst>
              <a:ext uri="{FF2B5EF4-FFF2-40B4-BE49-F238E27FC236}">
                <a16:creationId xmlns:a16="http://schemas.microsoft.com/office/drawing/2014/main" id="{23692213-D47C-F940-A32B-7B3A0E914187}"/>
              </a:ext>
            </a:extLst>
          </p:cNvPr>
          <p:cNvGrpSpPr/>
          <p:nvPr/>
        </p:nvGrpSpPr>
        <p:grpSpPr>
          <a:xfrm>
            <a:off x="666483" y="7399109"/>
            <a:ext cx="10461900" cy="786579"/>
            <a:chOff x="646594" y="7571736"/>
            <a:chExt cx="10461900" cy="786579"/>
          </a:xfrm>
        </p:grpSpPr>
        <p:grpSp>
          <p:nvGrpSpPr>
            <p:cNvPr id="12" name="Group 11">
              <a:extLst>
                <a:ext uri="{FF2B5EF4-FFF2-40B4-BE49-F238E27FC236}">
                  <a16:creationId xmlns:a16="http://schemas.microsoft.com/office/drawing/2014/main" id="{856F6D42-62C0-B341-A57A-9E4065635290}"/>
                </a:ext>
              </a:extLst>
            </p:cNvPr>
            <p:cNvGrpSpPr/>
            <p:nvPr/>
          </p:nvGrpSpPr>
          <p:grpSpPr>
            <a:xfrm>
              <a:off x="646594" y="7571736"/>
              <a:ext cx="10461900" cy="786579"/>
              <a:chOff x="819473" y="3872320"/>
              <a:chExt cx="10461900" cy="786579"/>
            </a:xfrm>
          </p:grpSpPr>
          <p:grpSp>
            <p:nvGrpSpPr>
              <p:cNvPr id="3" name="Group 2">
                <a:extLst>
                  <a:ext uri="{FF2B5EF4-FFF2-40B4-BE49-F238E27FC236}">
                    <a16:creationId xmlns:a16="http://schemas.microsoft.com/office/drawing/2014/main" id="{31126605-BCDF-48EC-9724-C31257FCE87E}"/>
                  </a:ext>
                </a:extLst>
              </p:cNvPr>
              <p:cNvGrpSpPr/>
              <p:nvPr/>
            </p:nvGrpSpPr>
            <p:grpSpPr>
              <a:xfrm>
                <a:off x="918592" y="3872320"/>
                <a:ext cx="10362781" cy="256208"/>
                <a:chOff x="395536" y="3212976"/>
                <a:chExt cx="8201299" cy="256208"/>
              </a:xfrm>
            </p:grpSpPr>
            <p:sp>
              <p:nvSpPr>
                <p:cNvPr id="4" name="Rectangle 3">
                  <a:extLst>
                    <a:ext uri="{FF2B5EF4-FFF2-40B4-BE49-F238E27FC236}">
                      <a16:creationId xmlns:a16="http://schemas.microsoft.com/office/drawing/2014/main" id="{10A51B80-BE25-4B58-AC7D-C71E941EEBE4}"/>
                    </a:ext>
                  </a:extLst>
                </p:cNvPr>
                <p:cNvSpPr/>
                <p:nvPr/>
              </p:nvSpPr>
              <p:spPr>
                <a:xfrm>
                  <a:off x="395536"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5" name="Rectangle 3">
                  <a:extLst>
                    <a:ext uri="{FF2B5EF4-FFF2-40B4-BE49-F238E27FC236}">
                      <a16:creationId xmlns:a16="http://schemas.microsoft.com/office/drawing/2014/main" id="{A986BA66-5F1C-4613-8A98-78837CA2D37C}"/>
                    </a:ext>
                  </a:extLst>
                </p:cNvPr>
                <p:cNvSpPr/>
                <p:nvPr/>
              </p:nvSpPr>
              <p:spPr>
                <a:xfrm>
                  <a:off x="176993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accent1"/>
                    </a:solidFill>
                    <a:latin typeface="+mj-lt"/>
                  </a:endParaRPr>
                </a:p>
              </p:txBody>
            </p:sp>
            <p:sp>
              <p:nvSpPr>
                <p:cNvPr id="6" name="Rectangle 3">
                  <a:extLst>
                    <a:ext uri="{FF2B5EF4-FFF2-40B4-BE49-F238E27FC236}">
                      <a16:creationId xmlns:a16="http://schemas.microsoft.com/office/drawing/2014/main" id="{2FDE795C-A164-4C18-9B13-0560F1A1BE01}"/>
                    </a:ext>
                  </a:extLst>
                </p:cNvPr>
                <p:cNvSpPr/>
                <p:nvPr/>
              </p:nvSpPr>
              <p:spPr>
                <a:xfrm>
                  <a:off x="313184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7" name="Rectangle 3">
                  <a:extLst>
                    <a:ext uri="{FF2B5EF4-FFF2-40B4-BE49-F238E27FC236}">
                      <a16:creationId xmlns:a16="http://schemas.microsoft.com/office/drawing/2014/main" id="{D60D5D23-3D68-4635-A865-F740063117A5}"/>
                    </a:ext>
                  </a:extLst>
                </p:cNvPr>
                <p:cNvSpPr/>
                <p:nvPr/>
              </p:nvSpPr>
              <p:spPr>
                <a:xfrm>
                  <a:off x="4507605"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8" name="Rectangle 3">
                  <a:extLst>
                    <a:ext uri="{FF2B5EF4-FFF2-40B4-BE49-F238E27FC236}">
                      <a16:creationId xmlns:a16="http://schemas.microsoft.com/office/drawing/2014/main" id="{41FD1879-391B-4C63-B6CE-7827F96D06C8}"/>
                    </a:ext>
                  </a:extLst>
                </p:cNvPr>
                <p:cNvSpPr/>
                <p:nvPr/>
              </p:nvSpPr>
              <p:spPr>
                <a:xfrm>
                  <a:off x="5868144"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9" name="Rectangle 3">
                  <a:extLst>
                    <a:ext uri="{FF2B5EF4-FFF2-40B4-BE49-F238E27FC236}">
                      <a16:creationId xmlns:a16="http://schemas.microsoft.com/office/drawing/2014/main" id="{B53D7184-1D9A-4369-BA86-9D5254244445}"/>
                    </a:ext>
                  </a:extLst>
                </p:cNvPr>
                <p:cNvSpPr/>
                <p:nvPr/>
              </p:nvSpPr>
              <p:spPr>
                <a:xfrm>
                  <a:off x="7228683"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grpSp>
          <p:sp>
            <p:nvSpPr>
              <p:cNvPr id="11" name="TextBox 10">
                <a:extLst>
                  <a:ext uri="{FF2B5EF4-FFF2-40B4-BE49-F238E27FC236}">
                    <a16:creationId xmlns:a16="http://schemas.microsoft.com/office/drawing/2014/main" id="{A3690E4F-E05F-474E-8056-35D3A0EF61FC}"/>
                  </a:ext>
                </a:extLst>
              </p:cNvPr>
              <p:cNvSpPr txBox="1"/>
              <p:nvPr/>
            </p:nvSpPr>
            <p:spPr>
              <a:xfrm>
                <a:off x="819473" y="4117255"/>
                <a:ext cx="1973046" cy="523220"/>
              </a:xfrm>
              <a:prstGeom prst="rect">
                <a:avLst/>
              </a:prstGeom>
              <a:noFill/>
            </p:spPr>
            <p:txBody>
              <a:bodyPr wrap="square" rtlCol="0">
                <a:spAutoFit/>
              </a:bodyPr>
              <a:lstStyle/>
              <a:p>
                <a:pPr algn="ctr"/>
                <a:r>
                  <a:rPr lang="en-US" altLang="ko-KR" sz="1400" dirty="0">
                    <a:solidFill>
                      <a:schemeClr val="tx1">
                        <a:lumMod val="65000"/>
                        <a:lumOff val="35000"/>
                      </a:schemeClr>
                    </a:solidFill>
                    <a:latin typeface="+mj-lt"/>
                    <a:cs typeface="Arial" pitchFamily="34" charset="0"/>
                  </a:rPr>
                  <a:t>The Client </a:t>
                </a:r>
              </a:p>
              <a:p>
                <a:pPr algn="ctr"/>
                <a:r>
                  <a:rPr lang="en-US" altLang="ko-KR" sz="1400" dirty="0">
                    <a:solidFill>
                      <a:schemeClr val="tx1">
                        <a:lumMod val="65000"/>
                        <a:lumOff val="35000"/>
                      </a:schemeClr>
                    </a:solidFill>
                    <a:latin typeface="+mj-lt"/>
                    <a:cs typeface="Arial" pitchFamily="34" charset="0"/>
                  </a:rPr>
                  <a:t>&amp; Project</a:t>
                </a:r>
                <a:endParaRPr lang="ko-KR" altLang="en-US" sz="1400" dirty="0">
                  <a:solidFill>
                    <a:schemeClr val="tx1">
                      <a:lumMod val="65000"/>
                      <a:lumOff val="35000"/>
                    </a:schemeClr>
                  </a:solidFill>
                  <a:latin typeface="+mj-lt"/>
                  <a:cs typeface="Arial" pitchFamily="34" charset="0"/>
                </a:endParaRPr>
              </a:p>
            </p:txBody>
          </p:sp>
          <p:sp>
            <p:nvSpPr>
              <p:cNvPr id="15" name="TextBox 14">
                <a:extLst>
                  <a:ext uri="{FF2B5EF4-FFF2-40B4-BE49-F238E27FC236}">
                    <a16:creationId xmlns:a16="http://schemas.microsoft.com/office/drawing/2014/main" id="{DC39DF76-799E-40BD-8F84-7F135B93AC96}"/>
                  </a:ext>
                </a:extLst>
              </p:cNvPr>
              <p:cNvSpPr txBox="1"/>
              <p:nvPr/>
            </p:nvSpPr>
            <p:spPr>
              <a:xfrm>
                <a:off x="2305294" y="4130264"/>
                <a:ext cx="2428570" cy="523220"/>
              </a:xfrm>
              <a:prstGeom prst="rect">
                <a:avLst/>
              </a:prstGeom>
              <a:noFill/>
            </p:spPr>
            <p:txBody>
              <a:bodyPr wrap="square" rtlCol="0">
                <a:spAutoFit/>
              </a:bodyPr>
              <a:lstStyle/>
              <a:p>
                <a:pPr algn="ctr"/>
                <a:r>
                  <a:rPr lang="en-GB" altLang="ko-KR" sz="1400" dirty="0">
                    <a:solidFill>
                      <a:schemeClr val="tx1">
                        <a:lumMod val="65000"/>
                        <a:lumOff val="35000"/>
                      </a:schemeClr>
                    </a:solidFill>
                    <a:latin typeface="+mj-lt"/>
                    <a:cs typeface="Arial" pitchFamily="34" charset="0"/>
                  </a:rPr>
                  <a:t>Key Research </a:t>
                </a:r>
              </a:p>
              <a:p>
                <a:pPr algn="ctr"/>
                <a:r>
                  <a:rPr lang="en-GB" altLang="ko-KR" sz="1400" dirty="0">
                    <a:solidFill>
                      <a:schemeClr val="tx1">
                        <a:lumMod val="65000"/>
                        <a:lumOff val="35000"/>
                      </a:schemeClr>
                    </a:solidFill>
                    <a:latin typeface="+mj-lt"/>
                    <a:cs typeface="Arial" pitchFamily="34" charset="0"/>
                  </a:rPr>
                  <a:t>Question</a:t>
                </a:r>
                <a:endParaRPr lang="ko-KR" altLang="en-US" sz="1400" dirty="0">
                  <a:solidFill>
                    <a:schemeClr val="tx1">
                      <a:lumMod val="65000"/>
                      <a:lumOff val="35000"/>
                    </a:schemeClr>
                  </a:solidFill>
                  <a:latin typeface="+mj-lt"/>
                  <a:cs typeface="Arial" pitchFamily="34" charset="0"/>
                </a:endParaRPr>
              </a:p>
            </p:txBody>
          </p:sp>
          <p:sp>
            <p:nvSpPr>
              <p:cNvPr id="21" name="TextBox 20">
                <a:extLst>
                  <a:ext uri="{FF2B5EF4-FFF2-40B4-BE49-F238E27FC236}">
                    <a16:creationId xmlns:a16="http://schemas.microsoft.com/office/drawing/2014/main" id="{6CCE4CDA-91EE-4798-B4C3-B5E79EFBA233}"/>
                  </a:ext>
                </a:extLst>
              </p:cNvPr>
              <p:cNvSpPr txBox="1"/>
              <p:nvPr/>
            </p:nvSpPr>
            <p:spPr>
              <a:xfrm>
                <a:off x="4512222" y="4135679"/>
                <a:ext cx="144954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Data</a:t>
                </a:r>
                <a:endParaRPr lang="ko-KR" altLang="en-US" sz="1400" dirty="0">
                  <a:solidFill>
                    <a:schemeClr val="tx1">
                      <a:lumMod val="65000"/>
                      <a:lumOff val="35000"/>
                    </a:schemeClr>
                  </a:solidFill>
                  <a:latin typeface="+mj-lt"/>
                  <a:cs typeface="Arial" pitchFamily="34" charset="0"/>
                </a:endParaRPr>
              </a:p>
              <a:p>
                <a:pPr algn="ctr"/>
                <a:endParaRPr lang="ko-KR" altLang="en-US" sz="1400" dirty="0">
                  <a:solidFill>
                    <a:schemeClr val="tx1">
                      <a:lumMod val="65000"/>
                      <a:lumOff val="35000"/>
                    </a:schemeClr>
                  </a:solidFill>
                  <a:latin typeface="+mj-lt"/>
                  <a:cs typeface="Arial" pitchFamily="34" charset="0"/>
                </a:endParaRPr>
              </a:p>
            </p:txBody>
          </p:sp>
          <p:sp>
            <p:nvSpPr>
              <p:cNvPr id="30" name="TextBox 29">
                <a:extLst>
                  <a:ext uri="{FF2B5EF4-FFF2-40B4-BE49-F238E27FC236}">
                    <a16:creationId xmlns:a16="http://schemas.microsoft.com/office/drawing/2014/main" id="{0D7D551A-C045-4DE7-B865-56947E697D2F}"/>
                  </a:ext>
                </a:extLst>
              </p:cNvPr>
              <p:cNvSpPr txBox="1"/>
              <p:nvPr/>
            </p:nvSpPr>
            <p:spPr>
              <a:xfrm>
                <a:off x="7797504" y="4130264"/>
                <a:ext cx="172873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Interpretation &amp; Analysis</a:t>
                </a:r>
                <a:endParaRPr lang="ko-KR" altLang="en-US" sz="1400" dirty="0">
                  <a:solidFill>
                    <a:schemeClr val="tx1">
                      <a:lumMod val="65000"/>
                      <a:lumOff val="35000"/>
                    </a:schemeClr>
                  </a:solidFill>
                  <a:latin typeface="+mj-lt"/>
                  <a:cs typeface="Arial" pitchFamily="34" charset="0"/>
                </a:endParaRPr>
              </a:p>
            </p:txBody>
          </p:sp>
        </p:grpSp>
        <p:sp>
          <p:nvSpPr>
            <p:cNvPr id="71" name="TextBox 70">
              <a:extLst>
                <a:ext uri="{FF2B5EF4-FFF2-40B4-BE49-F238E27FC236}">
                  <a16:creationId xmlns:a16="http://schemas.microsoft.com/office/drawing/2014/main" id="{DB34E878-08DE-404C-969D-CB15B814A1CA}"/>
                </a:ext>
              </a:extLst>
            </p:cNvPr>
            <p:cNvSpPr txBox="1"/>
            <p:nvPr/>
          </p:nvSpPr>
          <p:spPr>
            <a:xfrm>
              <a:off x="5926633" y="7829679"/>
              <a:ext cx="172873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Methods</a:t>
              </a:r>
            </a:p>
            <a:p>
              <a:pPr algn="ctr"/>
              <a:endParaRPr lang="ko-KR" altLang="en-US" sz="1400" dirty="0">
                <a:solidFill>
                  <a:schemeClr val="tx1">
                    <a:lumMod val="65000"/>
                    <a:lumOff val="35000"/>
                  </a:schemeClr>
                </a:solidFill>
                <a:latin typeface="+mj-lt"/>
                <a:cs typeface="Arial" pitchFamily="34" charset="0"/>
              </a:endParaRPr>
            </a:p>
          </p:txBody>
        </p:sp>
      </p:grpSp>
    </p:spTree>
    <p:extLst>
      <p:ext uri="{BB962C8B-B14F-4D97-AF65-F5344CB8AC3E}">
        <p14:creationId xmlns:p14="http://schemas.microsoft.com/office/powerpoint/2010/main" val="4041831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p&#10;&#10;Description automatically generated">
            <a:extLst>
              <a:ext uri="{FF2B5EF4-FFF2-40B4-BE49-F238E27FC236}">
                <a16:creationId xmlns:a16="http://schemas.microsoft.com/office/drawing/2014/main" id="{5DFAE27C-C45F-FB43-9368-13490FD3866E}"/>
              </a:ext>
            </a:extLst>
          </p:cNvPr>
          <p:cNvPicPr>
            <a:picLocks noChangeAspect="1"/>
          </p:cNvPicPr>
          <p:nvPr/>
        </p:nvPicPr>
        <p:blipFill rotWithShape="1">
          <a:blip r:embed="rId2">
            <a:extLst>
              <a:ext uri="{28A0092B-C50C-407E-A947-70E740481C1C}">
                <a14:useLocalDpi xmlns:a14="http://schemas.microsoft.com/office/drawing/2010/main" val="0"/>
              </a:ext>
            </a:extLst>
          </a:blip>
          <a:srcRect r="-1" b="21153"/>
          <a:stretch/>
        </p:blipFill>
        <p:spPr>
          <a:xfrm>
            <a:off x="0" y="1062717"/>
            <a:ext cx="6621463" cy="3524250"/>
          </a:xfrm>
          <a:prstGeom prst="rect">
            <a:avLst/>
          </a:prstGeom>
        </p:spPr>
      </p:pic>
      <p:sp>
        <p:nvSpPr>
          <p:cNvPr id="5" name="Text Box 9">
            <a:extLst>
              <a:ext uri="{FF2B5EF4-FFF2-40B4-BE49-F238E27FC236}">
                <a16:creationId xmlns:a16="http://schemas.microsoft.com/office/drawing/2014/main" id="{7BCDECAE-837F-6A4C-BE4F-BB0D570A984A}"/>
              </a:ext>
            </a:extLst>
          </p:cNvPr>
          <p:cNvSpPr txBox="1"/>
          <p:nvPr/>
        </p:nvSpPr>
        <p:spPr>
          <a:xfrm>
            <a:off x="5813106" y="2723364"/>
            <a:ext cx="2770414" cy="532710"/>
          </a:xfrm>
          <a:prstGeom prst="rect">
            <a:avLst/>
          </a:prstGeom>
          <a:solidFill>
            <a:schemeClr val="bg1"/>
          </a:solidFill>
        </p:spPr>
        <p:txBody>
          <a:bodyPr wrap="square" rtlCol="0">
            <a:spAutoFit/>
          </a:bodyPr>
          <a:lstStyle/>
          <a:p>
            <a:pPr algn="l">
              <a:lnSpc>
                <a:spcPct val="180000"/>
              </a:lnSpc>
            </a:pPr>
            <a:r>
              <a:rPr lang="en-US" dirty="0">
                <a:solidFill>
                  <a:schemeClr val="accent1">
                    <a:lumMod val="50000"/>
                  </a:schemeClr>
                </a:solidFill>
                <a:latin typeface="Gurmukhi MN" panose="02020600050405020304" charset="0"/>
                <a:cs typeface="Gurmukhi MN" panose="02020600050405020304" charset="0"/>
              </a:rPr>
              <a:t>7598 opportunities</a:t>
            </a:r>
          </a:p>
        </p:txBody>
      </p:sp>
      <p:sp>
        <p:nvSpPr>
          <p:cNvPr id="6" name="Rectangle 5">
            <a:extLst>
              <a:ext uri="{FF2B5EF4-FFF2-40B4-BE49-F238E27FC236}">
                <a16:creationId xmlns:a16="http://schemas.microsoft.com/office/drawing/2014/main" id="{5A430ADA-8ECB-EE49-A34C-4155302DEE03}"/>
              </a:ext>
            </a:extLst>
          </p:cNvPr>
          <p:cNvSpPr/>
          <p:nvPr/>
        </p:nvSpPr>
        <p:spPr>
          <a:xfrm>
            <a:off x="6644089" y="3133616"/>
            <a:ext cx="1404552" cy="532710"/>
          </a:xfrm>
          <a:prstGeom prst="rect">
            <a:avLst/>
          </a:prstGeom>
        </p:spPr>
        <p:txBody>
          <a:bodyPr wrap="none">
            <a:spAutoFit/>
          </a:bodyPr>
          <a:lstStyle/>
          <a:p>
            <a:pPr>
              <a:lnSpc>
                <a:spcPct val="180000"/>
              </a:lnSpc>
            </a:pPr>
            <a:r>
              <a:rPr lang="en-US" dirty="0">
                <a:solidFill>
                  <a:schemeClr val="accent1">
                    <a:lumMod val="50000"/>
                  </a:schemeClr>
                </a:solidFill>
                <a:latin typeface="Gurmukhi MN" panose="02020600050405020304" charset="0"/>
                <a:cs typeface="Gurmukhi MN" panose="02020600050405020304" charset="0"/>
                <a:sym typeface="+mn-ea"/>
              </a:rPr>
              <a:t>38 features</a:t>
            </a:r>
          </a:p>
        </p:txBody>
      </p:sp>
      <p:sp>
        <p:nvSpPr>
          <p:cNvPr id="7" name="Rectangle 6">
            <a:extLst>
              <a:ext uri="{FF2B5EF4-FFF2-40B4-BE49-F238E27FC236}">
                <a16:creationId xmlns:a16="http://schemas.microsoft.com/office/drawing/2014/main" id="{3803B27F-6495-B84C-B423-B10E089F2829}"/>
              </a:ext>
            </a:extLst>
          </p:cNvPr>
          <p:cNvSpPr/>
          <p:nvPr/>
        </p:nvSpPr>
        <p:spPr>
          <a:xfrm>
            <a:off x="8640892" y="2882001"/>
            <a:ext cx="2257349" cy="369332"/>
          </a:xfrm>
          <a:prstGeom prst="rect">
            <a:avLst/>
          </a:prstGeom>
        </p:spPr>
        <p:txBody>
          <a:bodyPr wrap="none">
            <a:spAutoFit/>
          </a:bodyPr>
          <a:lstStyle/>
          <a:p>
            <a:r>
              <a:rPr lang="en-US" dirty="0">
                <a:solidFill>
                  <a:schemeClr val="accent1">
                    <a:lumMod val="50000"/>
                  </a:schemeClr>
                </a:solidFill>
                <a:latin typeface="Gurmukhi MN" panose="02020600050405020304" charset="0"/>
                <a:cs typeface="Gurmukhi MN" panose="02020600050405020304" charset="0"/>
              </a:rPr>
              <a:t>5408 opportunities</a:t>
            </a:r>
            <a:endParaRPr lang="en-US" dirty="0"/>
          </a:p>
        </p:txBody>
      </p:sp>
      <p:sp>
        <p:nvSpPr>
          <p:cNvPr id="8" name="Right Arrow 7">
            <a:extLst>
              <a:ext uri="{FF2B5EF4-FFF2-40B4-BE49-F238E27FC236}">
                <a16:creationId xmlns:a16="http://schemas.microsoft.com/office/drawing/2014/main" id="{2933A469-FEB5-ED4D-A7D0-047CC6241822}"/>
              </a:ext>
            </a:extLst>
          </p:cNvPr>
          <p:cNvSpPr/>
          <p:nvPr/>
        </p:nvSpPr>
        <p:spPr>
          <a:xfrm>
            <a:off x="8119758" y="2892423"/>
            <a:ext cx="371096" cy="412145"/>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lumMod val="75000"/>
                  <a:lumOff val="25000"/>
                </a:schemeClr>
              </a:solidFill>
            </a:endParaRPr>
          </a:p>
        </p:txBody>
      </p:sp>
      <p:sp>
        <p:nvSpPr>
          <p:cNvPr id="9" name="Rectangle 8">
            <a:extLst>
              <a:ext uri="{FF2B5EF4-FFF2-40B4-BE49-F238E27FC236}">
                <a16:creationId xmlns:a16="http://schemas.microsoft.com/office/drawing/2014/main" id="{42265E5B-692C-014E-8CBF-259D05425922}"/>
              </a:ext>
            </a:extLst>
          </p:cNvPr>
          <p:cNvSpPr/>
          <p:nvPr/>
        </p:nvSpPr>
        <p:spPr>
          <a:xfrm>
            <a:off x="8608872" y="3163738"/>
            <a:ext cx="1404552" cy="532710"/>
          </a:xfrm>
          <a:prstGeom prst="rect">
            <a:avLst/>
          </a:prstGeom>
        </p:spPr>
        <p:txBody>
          <a:bodyPr wrap="none">
            <a:spAutoFit/>
          </a:bodyPr>
          <a:lstStyle/>
          <a:p>
            <a:pPr>
              <a:lnSpc>
                <a:spcPct val="180000"/>
              </a:lnSpc>
            </a:pPr>
            <a:r>
              <a:rPr lang="en-US" dirty="0">
                <a:solidFill>
                  <a:schemeClr val="accent1">
                    <a:lumMod val="50000"/>
                  </a:schemeClr>
                </a:solidFill>
                <a:latin typeface="Gurmukhi MN" panose="02020600050405020304" charset="0"/>
                <a:cs typeface="Gurmukhi MN" panose="02020600050405020304" charset="0"/>
                <a:sym typeface="+mn-ea"/>
              </a:rPr>
              <a:t>19 features</a:t>
            </a:r>
          </a:p>
        </p:txBody>
      </p:sp>
      <p:sp>
        <p:nvSpPr>
          <p:cNvPr id="10" name="Right Arrow 9">
            <a:extLst>
              <a:ext uri="{FF2B5EF4-FFF2-40B4-BE49-F238E27FC236}">
                <a16:creationId xmlns:a16="http://schemas.microsoft.com/office/drawing/2014/main" id="{C876764B-EFE3-714B-A5EB-096E5D20A7F9}"/>
              </a:ext>
            </a:extLst>
          </p:cNvPr>
          <p:cNvSpPr/>
          <p:nvPr/>
        </p:nvSpPr>
        <p:spPr>
          <a:xfrm>
            <a:off x="8087738" y="3346939"/>
            <a:ext cx="387068" cy="355796"/>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Rectangle 10">
            <a:extLst>
              <a:ext uri="{FF2B5EF4-FFF2-40B4-BE49-F238E27FC236}">
                <a16:creationId xmlns:a16="http://schemas.microsoft.com/office/drawing/2014/main" id="{26BCE460-F872-3C41-A8D7-4AE2F8AC03B0}"/>
              </a:ext>
            </a:extLst>
          </p:cNvPr>
          <p:cNvSpPr/>
          <p:nvPr/>
        </p:nvSpPr>
        <p:spPr>
          <a:xfrm>
            <a:off x="6250901" y="3764689"/>
            <a:ext cx="4326826" cy="581634"/>
          </a:xfrm>
          <a:prstGeom prst="rect">
            <a:avLst/>
          </a:prstGeom>
        </p:spPr>
        <p:txBody>
          <a:bodyPr wrap="none">
            <a:spAutoFit/>
          </a:bodyPr>
          <a:lstStyle/>
          <a:p>
            <a:pPr>
              <a:lnSpc>
                <a:spcPct val="180000"/>
              </a:lnSpc>
            </a:pPr>
            <a:r>
              <a:rPr lang="en-US" sz="2000" dirty="0">
                <a:solidFill>
                  <a:schemeClr val="accent1">
                    <a:lumMod val="50000"/>
                  </a:schemeClr>
                </a:solidFill>
                <a:latin typeface="Gurmukhi MN" panose="02020600050405020304" charset="0"/>
                <a:cs typeface="Gurmukhi MN" panose="02020600050405020304" charset="0"/>
              </a:rPr>
              <a:t> Successfully Converted Rate: 37%</a:t>
            </a:r>
            <a:endParaRPr lang="en-US" sz="2000" dirty="0">
              <a:solidFill>
                <a:schemeClr val="accent1">
                  <a:lumMod val="50000"/>
                </a:schemeClr>
              </a:solidFill>
              <a:latin typeface="Gurmukhi MN" panose="02020600050405020304" charset="0"/>
              <a:cs typeface="Gurmukhi MN" panose="02020600050405020304" charset="0"/>
              <a:sym typeface="+mn-ea"/>
            </a:endParaRPr>
          </a:p>
        </p:txBody>
      </p:sp>
      <p:sp>
        <p:nvSpPr>
          <p:cNvPr id="12" name="TextBox 11">
            <a:extLst>
              <a:ext uri="{FF2B5EF4-FFF2-40B4-BE49-F238E27FC236}">
                <a16:creationId xmlns:a16="http://schemas.microsoft.com/office/drawing/2014/main" id="{CC304424-B6D9-6542-9905-17A3D7BD69DA}"/>
              </a:ext>
            </a:extLst>
          </p:cNvPr>
          <p:cNvSpPr txBox="1"/>
          <p:nvPr/>
        </p:nvSpPr>
        <p:spPr>
          <a:xfrm>
            <a:off x="310406" y="1192703"/>
            <a:ext cx="3386322" cy="246221"/>
          </a:xfrm>
          <a:prstGeom prst="rect">
            <a:avLst/>
          </a:prstGeom>
          <a:noFill/>
        </p:spPr>
        <p:txBody>
          <a:bodyPr wrap="square" rtlCol="0">
            <a:spAutoFit/>
          </a:bodyPr>
          <a:lstStyle/>
          <a:p>
            <a:r>
              <a:rPr lang="en-AU" sz="1000" dirty="0">
                <a:solidFill>
                  <a:schemeClr val="accent6">
                    <a:lumMod val="50000"/>
                  </a:schemeClr>
                </a:solidFill>
                <a:latin typeface="Gurmukhi MN" panose="02020600050405020304" pitchFamily="18" charset="0"/>
                <a:cs typeface="Gurmukhi MN" panose="02020600050405020304" pitchFamily="18" charset="0"/>
              </a:rPr>
              <a:t>most clients from Australia, US, Europe and Asia </a:t>
            </a:r>
            <a:endParaRPr lang="en-US" sz="1000" dirty="0">
              <a:solidFill>
                <a:schemeClr val="accent6">
                  <a:lumMod val="50000"/>
                </a:schemeClr>
              </a:solidFill>
              <a:latin typeface="Gurmukhi MN" panose="02020600050405020304" pitchFamily="18" charset="0"/>
              <a:cs typeface="Gurmukhi MN" panose="02020600050405020304" pitchFamily="18" charset="0"/>
            </a:endParaRPr>
          </a:p>
        </p:txBody>
      </p:sp>
      <p:sp>
        <p:nvSpPr>
          <p:cNvPr id="14" name="Text Placeholder 13">
            <a:extLst>
              <a:ext uri="{FF2B5EF4-FFF2-40B4-BE49-F238E27FC236}">
                <a16:creationId xmlns:a16="http://schemas.microsoft.com/office/drawing/2014/main" id="{7BECF533-01AF-5443-B151-D1A4699C09E0}"/>
              </a:ext>
            </a:extLst>
          </p:cNvPr>
          <p:cNvSpPr txBox="1">
            <a:spLocks noGrp="1"/>
          </p:cNvSpPr>
          <p:nvPr>
            <p:ph type="body" sz="quarter" idx="10"/>
          </p:nvPr>
        </p:nvSpPr>
        <p:spPr>
          <a:xfrm>
            <a:off x="86782" y="83681"/>
            <a:ext cx="11573197" cy="840230"/>
          </a:xfrm>
          <a:prstGeom prst="rect">
            <a:avLst/>
          </a:prstGeom>
          <a:noFill/>
        </p:spPr>
        <p:txBody>
          <a:bodyPr wrap="square" rtlCol="0" anchor="ctr">
            <a:spAutoFit/>
          </a:bodyPr>
          <a:lstStyle/>
          <a:p>
            <a:r>
              <a:rPr lang="en-US" dirty="0">
                <a:solidFill>
                  <a:schemeClr val="tx1">
                    <a:lumMod val="75000"/>
                    <a:lumOff val="25000"/>
                  </a:schemeClr>
                </a:solidFill>
              </a:rPr>
              <a:t>The Research Data</a:t>
            </a:r>
          </a:p>
        </p:txBody>
      </p:sp>
      <p:pic>
        <p:nvPicPr>
          <p:cNvPr id="16" name="Picture 15" descr="Chart, funnel chart&#10;&#10;Description automatically generated">
            <a:extLst>
              <a:ext uri="{FF2B5EF4-FFF2-40B4-BE49-F238E27FC236}">
                <a16:creationId xmlns:a16="http://schemas.microsoft.com/office/drawing/2014/main" id="{3A84E3EE-1F92-9549-8312-F95655C8867B}"/>
              </a:ext>
            </a:extLst>
          </p:cNvPr>
          <p:cNvPicPr>
            <a:picLocks noChangeAspect="1"/>
          </p:cNvPicPr>
          <p:nvPr/>
        </p:nvPicPr>
        <p:blipFill rotWithShape="1">
          <a:blip r:embed="rId3">
            <a:extLst>
              <a:ext uri="{28A0092B-C50C-407E-A947-70E740481C1C}">
                <a14:useLocalDpi xmlns:a14="http://schemas.microsoft.com/office/drawing/2010/main" val="0"/>
              </a:ext>
            </a:extLst>
          </a:blip>
          <a:srcRect l="16910" t="1106" r="8445" b="11121"/>
          <a:stretch/>
        </p:blipFill>
        <p:spPr>
          <a:xfrm>
            <a:off x="86782" y="4990149"/>
            <a:ext cx="8921932" cy="1721486"/>
          </a:xfrm>
          <a:prstGeom prst="rect">
            <a:avLst/>
          </a:prstGeom>
        </p:spPr>
      </p:pic>
      <p:pic>
        <p:nvPicPr>
          <p:cNvPr id="18" name="Graphic 17" descr="Smiling face outline">
            <a:extLst>
              <a:ext uri="{FF2B5EF4-FFF2-40B4-BE49-F238E27FC236}">
                <a16:creationId xmlns:a16="http://schemas.microsoft.com/office/drawing/2014/main" id="{5DBEE2AA-8579-A54F-B0FA-D2EA8273A5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8064" y="6053891"/>
            <a:ext cx="363603" cy="363603"/>
          </a:xfrm>
          <a:prstGeom prst="rect">
            <a:avLst/>
          </a:prstGeom>
        </p:spPr>
      </p:pic>
    </p:spTree>
    <p:extLst>
      <p:ext uri="{BB962C8B-B14F-4D97-AF65-F5344CB8AC3E}">
        <p14:creationId xmlns:p14="http://schemas.microsoft.com/office/powerpoint/2010/main" val="3977464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animBg="1"/>
      <p:bldP spid="9" grpId="0"/>
      <p:bldP spid="10" grpId="0" animBg="1"/>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D84239F4-63E3-B848-9351-1BB20DDB5F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8717" y="0"/>
            <a:ext cx="7830934" cy="6858000"/>
          </a:xfrm>
          <a:prstGeom prst="rect">
            <a:avLst/>
          </a:prstGeom>
        </p:spPr>
      </p:pic>
      <p:sp>
        <p:nvSpPr>
          <p:cNvPr id="5" name="Rectangle 4">
            <a:extLst>
              <a:ext uri="{FF2B5EF4-FFF2-40B4-BE49-F238E27FC236}">
                <a16:creationId xmlns:a16="http://schemas.microsoft.com/office/drawing/2014/main" id="{00FFFC87-DC7C-6B43-85FC-1A8B58033C67}"/>
              </a:ext>
            </a:extLst>
          </p:cNvPr>
          <p:cNvSpPr/>
          <p:nvPr/>
        </p:nvSpPr>
        <p:spPr>
          <a:xfrm>
            <a:off x="184393" y="163204"/>
            <a:ext cx="1710725" cy="646331"/>
          </a:xfrm>
          <a:prstGeom prst="rect">
            <a:avLst/>
          </a:prstGeom>
        </p:spPr>
        <p:txBody>
          <a:bodyPr wrap="none">
            <a:spAutoFit/>
          </a:bodyPr>
          <a:lstStyle/>
          <a:p>
            <a:r>
              <a:rPr lang="en-US" b="1" dirty="0"/>
              <a:t>Opportunity </a:t>
            </a:r>
          </a:p>
          <a:p>
            <a:r>
              <a:rPr lang="en-US" b="1" dirty="0"/>
              <a:t>Closed Month</a:t>
            </a:r>
          </a:p>
        </p:txBody>
      </p:sp>
    </p:spTree>
    <p:custDataLst>
      <p:tags r:id="rId1"/>
    </p:custDataLst>
    <p:extLst>
      <p:ext uri="{BB962C8B-B14F-4D97-AF65-F5344CB8AC3E}">
        <p14:creationId xmlns:p14="http://schemas.microsoft.com/office/powerpoint/2010/main" val="22526739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EA959E-3C72-D84B-AE24-70D71E1EAEB6}"/>
              </a:ext>
            </a:extLst>
          </p:cNvPr>
          <p:cNvSpPr txBox="1"/>
          <p:nvPr/>
        </p:nvSpPr>
        <p:spPr>
          <a:xfrm>
            <a:off x="615213" y="1636813"/>
            <a:ext cx="2065502" cy="646331"/>
          </a:xfrm>
          <a:prstGeom prst="rect">
            <a:avLst/>
          </a:prstGeom>
          <a:noFill/>
        </p:spPr>
        <p:txBody>
          <a:bodyPr wrap="none" rtlCol="0">
            <a:spAutoFit/>
          </a:bodyPr>
          <a:lstStyle/>
          <a:p>
            <a:r>
              <a:rPr lang="en-US" b="1" dirty="0"/>
              <a:t>Business Types: </a:t>
            </a:r>
          </a:p>
          <a:p>
            <a:r>
              <a:rPr lang="en-US" dirty="0"/>
              <a:t> </a:t>
            </a:r>
            <a:r>
              <a:rPr lang="en-US" sz="1100" dirty="0"/>
              <a:t>AVG:35%</a:t>
            </a:r>
          </a:p>
        </p:txBody>
      </p:sp>
      <p:grpSp>
        <p:nvGrpSpPr>
          <p:cNvPr id="19" name="Group 18">
            <a:extLst>
              <a:ext uri="{FF2B5EF4-FFF2-40B4-BE49-F238E27FC236}">
                <a16:creationId xmlns:a16="http://schemas.microsoft.com/office/drawing/2014/main" id="{7915F7CC-73FE-8640-ABA7-1F93EFF9141E}"/>
              </a:ext>
            </a:extLst>
          </p:cNvPr>
          <p:cNvGrpSpPr/>
          <p:nvPr/>
        </p:nvGrpSpPr>
        <p:grpSpPr>
          <a:xfrm>
            <a:off x="5458099" y="3525453"/>
            <a:ext cx="360" cy="360"/>
            <a:chOff x="6507514" y="1324954"/>
            <a:chExt cx="360" cy="360"/>
          </a:xfrm>
        </p:grpSpPr>
        <mc:AlternateContent xmlns:mc="http://schemas.openxmlformats.org/markup-compatibility/2006" xmlns:p14="http://schemas.microsoft.com/office/powerpoint/2010/main" xmlns:aink="http://schemas.microsoft.com/office/drawing/2016/ink">
          <mc:Choice Requires="p14 aink">
            <p:contentPart p14:bwMode="auto" r:id="rId2">
              <p14:nvContentPartPr>
                <p14:cNvPr id="15" name="Ink 14">
                  <a:extLst>
                    <a:ext uri="{FF2B5EF4-FFF2-40B4-BE49-F238E27FC236}">
                      <a16:creationId xmlns:a16="http://schemas.microsoft.com/office/drawing/2014/main" id="{78B2DE64-0E84-9141-AE1C-D613F3435D27}"/>
                    </a:ext>
                  </a:extLst>
                </p14:cNvPr>
                <p14:cNvContentPartPr/>
                <p14:nvPr/>
              </p14:nvContentPartPr>
              <p14:xfrm>
                <a:off x="6507514" y="1324954"/>
                <a:ext cx="360" cy="360"/>
              </p14:xfrm>
            </p:contentPart>
          </mc:Choice>
          <mc:Fallback xmlns="">
            <p:pic>
              <p:nvPicPr>
                <p:cNvPr id="15" name="Ink 14">
                  <a:extLst>
                    <a:ext uri="{FF2B5EF4-FFF2-40B4-BE49-F238E27FC236}">
                      <a16:creationId xmlns:a16="http://schemas.microsoft.com/office/drawing/2014/main" id="{78B2DE64-0E84-9141-AE1C-D613F3435D27}"/>
                    </a:ext>
                  </a:extLst>
                </p:cNvPr>
                <p:cNvPicPr/>
                <p:nvPr/>
              </p:nvPicPr>
              <p:blipFill>
                <a:blip r:embed="rId4"/>
                <a:stretch>
                  <a:fillRect/>
                </a:stretch>
              </p:blipFill>
              <p:spPr>
                <a:xfrm>
                  <a:off x="6489874" y="1216954"/>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17" name="Ink 16">
                  <a:extLst>
                    <a:ext uri="{FF2B5EF4-FFF2-40B4-BE49-F238E27FC236}">
                      <a16:creationId xmlns:a16="http://schemas.microsoft.com/office/drawing/2014/main" id="{95BCA134-E053-3C41-A97B-5AA310D3F933}"/>
                    </a:ext>
                  </a:extLst>
                </p14:cNvPr>
                <p14:cNvContentPartPr/>
                <p14:nvPr/>
              </p14:nvContentPartPr>
              <p14:xfrm>
                <a:off x="6507514" y="1324954"/>
                <a:ext cx="360" cy="360"/>
              </p14:xfrm>
            </p:contentPart>
          </mc:Choice>
          <mc:Fallback xmlns="">
            <p:pic>
              <p:nvPicPr>
                <p:cNvPr id="17" name="Ink 16">
                  <a:extLst>
                    <a:ext uri="{FF2B5EF4-FFF2-40B4-BE49-F238E27FC236}">
                      <a16:creationId xmlns:a16="http://schemas.microsoft.com/office/drawing/2014/main" id="{95BCA134-E053-3C41-A97B-5AA310D3F933}"/>
                    </a:ext>
                  </a:extLst>
                </p:cNvPr>
                <p:cNvPicPr/>
                <p:nvPr/>
              </p:nvPicPr>
              <p:blipFill>
                <a:blip r:embed="rId4"/>
                <a:stretch>
                  <a:fillRect/>
                </a:stretch>
              </p:blipFill>
              <p:spPr>
                <a:xfrm>
                  <a:off x="6489874" y="1216954"/>
                  <a:ext cx="36000" cy="216000"/>
                </a:xfrm>
                <a:prstGeom prst="rect">
                  <a:avLst/>
                </a:prstGeom>
              </p:spPr>
            </p:pic>
          </mc:Fallback>
        </mc:AlternateContent>
      </p:grpSp>
      <p:grpSp>
        <p:nvGrpSpPr>
          <p:cNvPr id="26" name="Group 25">
            <a:extLst>
              <a:ext uri="{FF2B5EF4-FFF2-40B4-BE49-F238E27FC236}">
                <a16:creationId xmlns:a16="http://schemas.microsoft.com/office/drawing/2014/main" id="{C8135385-5DC2-7341-B658-6E4D49E4F737}"/>
              </a:ext>
            </a:extLst>
          </p:cNvPr>
          <p:cNvGrpSpPr/>
          <p:nvPr/>
        </p:nvGrpSpPr>
        <p:grpSpPr>
          <a:xfrm>
            <a:off x="5482939" y="3636333"/>
            <a:ext cx="32400" cy="61200"/>
            <a:chOff x="6532354" y="1435834"/>
            <a:chExt cx="32400" cy="61200"/>
          </a:xfrm>
        </p:grpSpPr>
        <mc:AlternateContent xmlns:mc="http://schemas.openxmlformats.org/markup-compatibility/2006" xmlns:p14="http://schemas.microsoft.com/office/powerpoint/2010/main" xmlns:aink="http://schemas.microsoft.com/office/drawing/2016/ink">
          <mc:Choice Requires="p14 aink">
            <p:contentPart p14:bwMode="auto" r:id="rId6">
              <p14:nvContentPartPr>
                <p14:cNvPr id="11" name="Ink 10">
                  <a:extLst>
                    <a:ext uri="{FF2B5EF4-FFF2-40B4-BE49-F238E27FC236}">
                      <a16:creationId xmlns:a16="http://schemas.microsoft.com/office/drawing/2014/main" id="{AB1FFE1A-6445-A446-A71E-2CD6A4FA772A}"/>
                    </a:ext>
                  </a:extLst>
                </p14:cNvPr>
                <p14:cNvContentPartPr/>
                <p14:nvPr/>
              </p14:nvContentPartPr>
              <p14:xfrm>
                <a:off x="6532354" y="1496674"/>
                <a:ext cx="360" cy="360"/>
              </p14:xfrm>
            </p:contentPart>
          </mc:Choice>
          <mc:Fallback xmlns="">
            <p:pic>
              <p:nvPicPr>
                <p:cNvPr id="11" name="Ink 10">
                  <a:extLst>
                    <a:ext uri="{FF2B5EF4-FFF2-40B4-BE49-F238E27FC236}">
                      <a16:creationId xmlns:a16="http://schemas.microsoft.com/office/drawing/2014/main" id="{AB1FFE1A-6445-A446-A71E-2CD6A4FA772A}"/>
                    </a:ext>
                  </a:extLst>
                </p:cNvPr>
                <p:cNvPicPr/>
                <p:nvPr/>
              </p:nvPicPr>
              <p:blipFill>
                <a:blip r:embed="rId7"/>
                <a:stretch>
                  <a:fillRect/>
                </a:stretch>
              </p:blipFill>
              <p:spPr>
                <a:xfrm>
                  <a:off x="6514354" y="1389034"/>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13" name="Ink 12">
                  <a:extLst>
                    <a:ext uri="{FF2B5EF4-FFF2-40B4-BE49-F238E27FC236}">
                      <a16:creationId xmlns:a16="http://schemas.microsoft.com/office/drawing/2014/main" id="{E4CE1601-B4AA-224B-A072-A85334C8776F}"/>
                    </a:ext>
                  </a:extLst>
                </p14:cNvPr>
                <p14:cNvContentPartPr/>
                <p14:nvPr/>
              </p14:nvContentPartPr>
              <p14:xfrm>
                <a:off x="6535234" y="1496674"/>
                <a:ext cx="360" cy="360"/>
              </p14:xfrm>
            </p:contentPart>
          </mc:Choice>
          <mc:Fallback xmlns="">
            <p:pic>
              <p:nvPicPr>
                <p:cNvPr id="13" name="Ink 12">
                  <a:extLst>
                    <a:ext uri="{FF2B5EF4-FFF2-40B4-BE49-F238E27FC236}">
                      <a16:creationId xmlns:a16="http://schemas.microsoft.com/office/drawing/2014/main" id="{E4CE1601-B4AA-224B-A072-A85334C8776F}"/>
                    </a:ext>
                  </a:extLst>
                </p:cNvPr>
                <p:cNvPicPr/>
                <p:nvPr/>
              </p:nvPicPr>
              <p:blipFill>
                <a:blip r:embed="rId9"/>
                <a:stretch>
                  <a:fillRect/>
                </a:stretch>
              </p:blipFill>
              <p:spPr>
                <a:xfrm>
                  <a:off x="6517594" y="1389034"/>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24" name="Ink 23">
                  <a:extLst>
                    <a:ext uri="{FF2B5EF4-FFF2-40B4-BE49-F238E27FC236}">
                      <a16:creationId xmlns:a16="http://schemas.microsoft.com/office/drawing/2014/main" id="{4DAD78EF-E553-1E48-88CE-683A52F17B13}"/>
                    </a:ext>
                  </a:extLst>
                </p14:cNvPr>
                <p14:cNvContentPartPr/>
                <p14:nvPr/>
              </p14:nvContentPartPr>
              <p14:xfrm>
                <a:off x="6564394" y="1435834"/>
                <a:ext cx="360" cy="360"/>
              </p14:xfrm>
            </p:contentPart>
          </mc:Choice>
          <mc:Fallback xmlns="">
            <p:pic>
              <p:nvPicPr>
                <p:cNvPr id="24" name="Ink 23">
                  <a:extLst>
                    <a:ext uri="{FF2B5EF4-FFF2-40B4-BE49-F238E27FC236}">
                      <a16:creationId xmlns:a16="http://schemas.microsoft.com/office/drawing/2014/main" id="{4DAD78EF-E553-1E48-88CE-683A52F17B13}"/>
                    </a:ext>
                  </a:extLst>
                </p:cNvPr>
                <p:cNvPicPr/>
                <p:nvPr/>
              </p:nvPicPr>
              <p:blipFill>
                <a:blip r:embed="rId11"/>
                <a:stretch>
                  <a:fillRect/>
                </a:stretch>
              </p:blipFill>
              <p:spPr>
                <a:xfrm>
                  <a:off x="6546754" y="1328194"/>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25" name="Ink 24">
                  <a:extLst>
                    <a:ext uri="{FF2B5EF4-FFF2-40B4-BE49-F238E27FC236}">
                      <a16:creationId xmlns:a16="http://schemas.microsoft.com/office/drawing/2014/main" id="{0221AF66-BADB-4248-8C34-14BBEE4A42E7}"/>
                    </a:ext>
                  </a:extLst>
                </p14:cNvPr>
                <p14:cNvContentPartPr/>
                <p14:nvPr/>
              </p14:nvContentPartPr>
              <p14:xfrm>
                <a:off x="6564394" y="1435834"/>
                <a:ext cx="360" cy="360"/>
              </p14:xfrm>
            </p:contentPart>
          </mc:Choice>
          <mc:Fallback xmlns="">
            <p:pic>
              <p:nvPicPr>
                <p:cNvPr id="25" name="Ink 24">
                  <a:extLst>
                    <a:ext uri="{FF2B5EF4-FFF2-40B4-BE49-F238E27FC236}">
                      <a16:creationId xmlns:a16="http://schemas.microsoft.com/office/drawing/2014/main" id="{0221AF66-BADB-4248-8C34-14BBEE4A42E7}"/>
                    </a:ext>
                  </a:extLst>
                </p:cNvPr>
                <p:cNvPicPr/>
                <p:nvPr/>
              </p:nvPicPr>
              <p:blipFill>
                <a:blip r:embed="rId11"/>
                <a:stretch>
                  <a:fillRect/>
                </a:stretch>
              </p:blipFill>
              <p:spPr>
                <a:xfrm>
                  <a:off x="6546754" y="1328194"/>
                  <a:ext cx="36000" cy="216000"/>
                </a:xfrm>
                <a:prstGeom prst="rect">
                  <a:avLst/>
                </a:prstGeom>
              </p:spPr>
            </p:pic>
          </mc:Fallback>
        </mc:AlternateContent>
      </p:grpSp>
      <p:pic>
        <p:nvPicPr>
          <p:cNvPr id="8" name="Picture 7" descr="Chart&#10;&#10;Description automatically generated">
            <a:extLst>
              <a:ext uri="{FF2B5EF4-FFF2-40B4-BE49-F238E27FC236}">
                <a16:creationId xmlns:a16="http://schemas.microsoft.com/office/drawing/2014/main" id="{C0B1A8B4-936D-9D4A-BA74-72F5D7A87BF5}"/>
              </a:ext>
            </a:extLst>
          </p:cNvPr>
          <p:cNvPicPr>
            <a:picLocks noChangeAspect="1"/>
          </p:cNvPicPr>
          <p:nvPr/>
        </p:nvPicPr>
        <p:blipFill rotWithShape="1">
          <a:blip r:embed="rId13">
            <a:extLst>
              <a:ext uri="{28A0092B-C50C-407E-A947-70E740481C1C}">
                <a14:useLocalDpi xmlns:a14="http://schemas.microsoft.com/office/drawing/2010/main" val="0"/>
              </a:ext>
            </a:extLst>
          </a:blip>
          <a:srcRect r="16430"/>
          <a:stretch/>
        </p:blipFill>
        <p:spPr>
          <a:xfrm>
            <a:off x="472378" y="3184071"/>
            <a:ext cx="9618680" cy="3021979"/>
          </a:xfrm>
          <a:prstGeom prst="rect">
            <a:avLst/>
          </a:prstGeom>
        </p:spPr>
      </p:pic>
      <p:sp>
        <p:nvSpPr>
          <p:cNvPr id="5" name="TextBox 4">
            <a:extLst>
              <a:ext uri="{FF2B5EF4-FFF2-40B4-BE49-F238E27FC236}">
                <a16:creationId xmlns:a16="http://schemas.microsoft.com/office/drawing/2014/main" id="{18921C0D-B6AD-A644-841D-F2BCFD364C99}"/>
              </a:ext>
            </a:extLst>
          </p:cNvPr>
          <p:cNvSpPr txBox="1"/>
          <p:nvPr/>
        </p:nvSpPr>
        <p:spPr>
          <a:xfrm>
            <a:off x="7939247" y="2930155"/>
            <a:ext cx="1085554" cy="253916"/>
          </a:xfrm>
          <a:prstGeom prst="rect">
            <a:avLst/>
          </a:prstGeom>
          <a:noFill/>
        </p:spPr>
        <p:txBody>
          <a:bodyPr wrap="none" rtlCol="0">
            <a:spAutoFit/>
          </a:bodyPr>
          <a:lstStyle/>
          <a:p>
            <a:r>
              <a:rPr lang="en-US" sz="1050" dirty="0">
                <a:solidFill>
                  <a:schemeClr val="accent6">
                    <a:lumMod val="50000"/>
                  </a:schemeClr>
                </a:solidFill>
              </a:rPr>
              <a:t>41% converted</a:t>
            </a:r>
          </a:p>
        </p:txBody>
      </p:sp>
      <p:sp>
        <p:nvSpPr>
          <p:cNvPr id="6" name="Rectangle 5">
            <a:extLst>
              <a:ext uri="{FF2B5EF4-FFF2-40B4-BE49-F238E27FC236}">
                <a16:creationId xmlns:a16="http://schemas.microsoft.com/office/drawing/2014/main" id="{FE365EE1-4F58-724E-9F50-E84BE0D69ADC}"/>
              </a:ext>
            </a:extLst>
          </p:cNvPr>
          <p:cNvSpPr/>
          <p:nvPr/>
        </p:nvSpPr>
        <p:spPr>
          <a:xfrm>
            <a:off x="5684499" y="3468398"/>
            <a:ext cx="1124026" cy="261610"/>
          </a:xfrm>
          <a:prstGeom prst="rect">
            <a:avLst/>
          </a:prstGeom>
        </p:spPr>
        <p:txBody>
          <a:bodyPr wrap="none">
            <a:spAutoFit/>
          </a:bodyPr>
          <a:lstStyle/>
          <a:p>
            <a:r>
              <a:rPr lang="en-US" sz="1100" dirty="0"/>
              <a:t>33% converted</a:t>
            </a:r>
          </a:p>
        </p:txBody>
      </p:sp>
      <p:sp>
        <p:nvSpPr>
          <p:cNvPr id="7" name="Rectangle 6">
            <a:extLst>
              <a:ext uri="{FF2B5EF4-FFF2-40B4-BE49-F238E27FC236}">
                <a16:creationId xmlns:a16="http://schemas.microsoft.com/office/drawing/2014/main" id="{3291D6D9-4FE3-0945-BEBE-D80687CED008}"/>
              </a:ext>
            </a:extLst>
          </p:cNvPr>
          <p:cNvSpPr/>
          <p:nvPr/>
        </p:nvSpPr>
        <p:spPr>
          <a:xfrm>
            <a:off x="5141722" y="4275944"/>
            <a:ext cx="1085554" cy="253916"/>
          </a:xfrm>
          <a:prstGeom prst="rect">
            <a:avLst/>
          </a:prstGeom>
        </p:spPr>
        <p:txBody>
          <a:bodyPr wrap="none">
            <a:spAutoFit/>
          </a:bodyPr>
          <a:lstStyle/>
          <a:p>
            <a:r>
              <a:rPr lang="en-US" sz="1050" dirty="0">
                <a:solidFill>
                  <a:schemeClr val="accent6">
                    <a:lumMod val="50000"/>
                  </a:schemeClr>
                </a:solidFill>
              </a:rPr>
              <a:t>57% converted</a:t>
            </a:r>
          </a:p>
        </p:txBody>
      </p:sp>
      <p:sp>
        <p:nvSpPr>
          <p:cNvPr id="9" name="Rectangle 8">
            <a:extLst>
              <a:ext uri="{FF2B5EF4-FFF2-40B4-BE49-F238E27FC236}">
                <a16:creationId xmlns:a16="http://schemas.microsoft.com/office/drawing/2014/main" id="{5F9892FF-8F1C-0C47-A642-B1B9C74FCBC0}"/>
              </a:ext>
            </a:extLst>
          </p:cNvPr>
          <p:cNvSpPr/>
          <p:nvPr/>
        </p:nvSpPr>
        <p:spPr>
          <a:xfrm>
            <a:off x="3521519" y="5576742"/>
            <a:ext cx="1085554" cy="253916"/>
          </a:xfrm>
          <a:prstGeom prst="rect">
            <a:avLst/>
          </a:prstGeom>
        </p:spPr>
        <p:txBody>
          <a:bodyPr wrap="none">
            <a:spAutoFit/>
          </a:bodyPr>
          <a:lstStyle/>
          <a:p>
            <a:r>
              <a:rPr lang="en-US" sz="1050" dirty="0">
                <a:solidFill>
                  <a:schemeClr val="accent6">
                    <a:lumMod val="50000"/>
                  </a:schemeClr>
                </a:solidFill>
              </a:rPr>
              <a:t>50% converted</a:t>
            </a:r>
          </a:p>
        </p:txBody>
      </p:sp>
      <p:pic>
        <p:nvPicPr>
          <p:cNvPr id="18" name="Graphic 17" descr="Smiling face outline">
            <a:extLst>
              <a:ext uri="{FF2B5EF4-FFF2-40B4-BE49-F238E27FC236}">
                <a16:creationId xmlns:a16="http://schemas.microsoft.com/office/drawing/2014/main" id="{B2487111-1AB7-094F-85C2-AB7BED31F96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0" y="3084618"/>
            <a:ext cx="410142" cy="410142"/>
          </a:xfrm>
          <a:prstGeom prst="rect">
            <a:avLst/>
          </a:prstGeom>
        </p:spPr>
      </p:pic>
      <p:pic>
        <p:nvPicPr>
          <p:cNvPr id="28" name="Graphic 27" descr="Smiling face outline">
            <a:extLst>
              <a:ext uri="{FF2B5EF4-FFF2-40B4-BE49-F238E27FC236}">
                <a16:creationId xmlns:a16="http://schemas.microsoft.com/office/drawing/2014/main" id="{D3F68DD5-F11F-4540-BBDF-77CDA13794E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60514" y="4180460"/>
            <a:ext cx="364357" cy="364357"/>
          </a:xfrm>
          <a:prstGeom prst="rect">
            <a:avLst/>
          </a:prstGeom>
        </p:spPr>
      </p:pic>
      <p:pic>
        <p:nvPicPr>
          <p:cNvPr id="32" name="Graphic 31" descr="Smiling face outline">
            <a:extLst>
              <a:ext uri="{FF2B5EF4-FFF2-40B4-BE49-F238E27FC236}">
                <a16:creationId xmlns:a16="http://schemas.microsoft.com/office/drawing/2014/main" id="{A4837723-35B7-7947-A821-7C5A1E9355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05071" y="5498629"/>
            <a:ext cx="410142" cy="410142"/>
          </a:xfrm>
          <a:prstGeom prst="rect">
            <a:avLst/>
          </a:prstGeom>
        </p:spPr>
      </p:pic>
      <p:pic>
        <p:nvPicPr>
          <p:cNvPr id="21" name="Graphic 20" descr="Sad face outline">
            <a:extLst>
              <a:ext uri="{FF2B5EF4-FFF2-40B4-BE49-F238E27FC236}">
                <a16:creationId xmlns:a16="http://schemas.microsoft.com/office/drawing/2014/main" id="{EB238B1E-8593-2542-B454-8427A9173AC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41328" y="3438582"/>
            <a:ext cx="395501" cy="395501"/>
          </a:xfrm>
          <a:prstGeom prst="rect">
            <a:avLst/>
          </a:prstGeom>
        </p:spPr>
      </p:pic>
      <p:pic>
        <p:nvPicPr>
          <p:cNvPr id="20" name="Picture 19" descr="Chart&#10;&#10;Description automatically generated">
            <a:extLst>
              <a:ext uri="{FF2B5EF4-FFF2-40B4-BE49-F238E27FC236}">
                <a16:creationId xmlns:a16="http://schemas.microsoft.com/office/drawing/2014/main" id="{80BE23F9-1ACC-F84C-BCCF-5B565814592F}"/>
              </a:ext>
            </a:extLst>
          </p:cNvPr>
          <p:cNvPicPr>
            <a:picLocks noChangeAspect="1"/>
          </p:cNvPicPr>
          <p:nvPr/>
        </p:nvPicPr>
        <p:blipFill rotWithShape="1">
          <a:blip r:embed="rId13">
            <a:extLst>
              <a:ext uri="{28A0092B-C50C-407E-A947-70E740481C1C}">
                <a14:useLocalDpi xmlns:a14="http://schemas.microsoft.com/office/drawing/2010/main" val="0"/>
              </a:ext>
            </a:extLst>
          </a:blip>
          <a:srcRect l="82469" b="67855"/>
          <a:stretch/>
        </p:blipFill>
        <p:spPr>
          <a:xfrm>
            <a:off x="3196907" y="1959978"/>
            <a:ext cx="2017812" cy="971428"/>
          </a:xfrm>
          <a:prstGeom prst="rect">
            <a:avLst/>
          </a:prstGeom>
        </p:spPr>
      </p:pic>
    </p:spTree>
    <p:extLst>
      <p:ext uri="{BB962C8B-B14F-4D97-AF65-F5344CB8AC3E}">
        <p14:creationId xmlns:p14="http://schemas.microsoft.com/office/powerpoint/2010/main" val="1669644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C82CEC-0FA6-F44E-A64D-D0295813C370}"/>
              </a:ext>
            </a:extLst>
          </p:cNvPr>
          <p:cNvSpPr/>
          <p:nvPr/>
        </p:nvSpPr>
        <p:spPr>
          <a:xfrm>
            <a:off x="175098" y="265358"/>
            <a:ext cx="6096000" cy="646331"/>
          </a:xfrm>
          <a:prstGeom prst="rect">
            <a:avLst/>
          </a:prstGeom>
        </p:spPr>
        <p:txBody>
          <a:bodyPr>
            <a:spAutoFit/>
          </a:bodyPr>
          <a:lstStyle/>
          <a:p>
            <a:r>
              <a:rPr lang="en-US" b="1" dirty="0"/>
              <a:t>Industry: </a:t>
            </a:r>
          </a:p>
          <a:p>
            <a:r>
              <a:rPr lang="en-US" dirty="0"/>
              <a:t> </a:t>
            </a:r>
            <a:r>
              <a:rPr lang="en-US" sz="1100" dirty="0"/>
              <a:t>AVG: 29%</a:t>
            </a:r>
          </a:p>
        </p:txBody>
      </p:sp>
      <p:pic>
        <p:nvPicPr>
          <p:cNvPr id="4" name="Picture 3" descr="Chart, waterfall chart&#10;&#10;Description automatically generated">
            <a:extLst>
              <a:ext uri="{FF2B5EF4-FFF2-40B4-BE49-F238E27FC236}">
                <a16:creationId xmlns:a16="http://schemas.microsoft.com/office/drawing/2014/main" id="{1C16F75D-E01E-9743-9973-FF734D91EC9F}"/>
              </a:ext>
            </a:extLst>
          </p:cNvPr>
          <p:cNvPicPr>
            <a:picLocks noChangeAspect="1"/>
          </p:cNvPicPr>
          <p:nvPr/>
        </p:nvPicPr>
        <p:blipFill rotWithShape="1">
          <a:blip r:embed="rId2">
            <a:extLst>
              <a:ext uri="{28A0092B-C50C-407E-A947-70E740481C1C}">
                <a14:useLocalDpi xmlns:a14="http://schemas.microsoft.com/office/drawing/2010/main" val="0"/>
              </a:ext>
            </a:extLst>
          </a:blip>
          <a:srcRect r="18390"/>
          <a:stretch/>
        </p:blipFill>
        <p:spPr>
          <a:xfrm>
            <a:off x="646331" y="911689"/>
            <a:ext cx="8954869" cy="5822950"/>
          </a:xfrm>
          <a:prstGeom prst="rect">
            <a:avLst/>
          </a:prstGeom>
        </p:spPr>
      </p:pic>
      <p:sp>
        <p:nvSpPr>
          <p:cNvPr id="8" name="Rectangle 7">
            <a:extLst>
              <a:ext uri="{FF2B5EF4-FFF2-40B4-BE49-F238E27FC236}">
                <a16:creationId xmlns:a16="http://schemas.microsoft.com/office/drawing/2014/main" id="{192AF269-35B3-3A41-9A14-D8F6ED07A636}"/>
              </a:ext>
            </a:extLst>
          </p:cNvPr>
          <p:cNvSpPr/>
          <p:nvPr/>
        </p:nvSpPr>
        <p:spPr>
          <a:xfrm>
            <a:off x="7859560" y="679696"/>
            <a:ext cx="1085554" cy="253916"/>
          </a:xfrm>
          <a:prstGeom prst="rect">
            <a:avLst/>
          </a:prstGeom>
        </p:spPr>
        <p:txBody>
          <a:bodyPr wrap="square">
            <a:spAutoFit/>
          </a:bodyPr>
          <a:lstStyle/>
          <a:p>
            <a:r>
              <a:rPr lang="en-US" sz="1050" dirty="0">
                <a:solidFill>
                  <a:schemeClr val="accent6">
                    <a:lumMod val="50000"/>
                  </a:schemeClr>
                </a:solidFill>
              </a:rPr>
              <a:t>43% converted</a:t>
            </a:r>
          </a:p>
        </p:txBody>
      </p:sp>
      <p:sp>
        <p:nvSpPr>
          <p:cNvPr id="9" name="Rectangle 8">
            <a:extLst>
              <a:ext uri="{FF2B5EF4-FFF2-40B4-BE49-F238E27FC236}">
                <a16:creationId xmlns:a16="http://schemas.microsoft.com/office/drawing/2014/main" id="{CCDFAC7C-C165-3743-8E9D-CD905FE23696}"/>
              </a:ext>
            </a:extLst>
          </p:cNvPr>
          <p:cNvSpPr/>
          <p:nvPr/>
        </p:nvSpPr>
        <p:spPr>
          <a:xfrm>
            <a:off x="4268880" y="1765407"/>
            <a:ext cx="1085554" cy="253916"/>
          </a:xfrm>
          <a:prstGeom prst="rect">
            <a:avLst/>
          </a:prstGeom>
        </p:spPr>
        <p:txBody>
          <a:bodyPr wrap="square">
            <a:spAutoFit/>
          </a:bodyPr>
          <a:lstStyle/>
          <a:p>
            <a:r>
              <a:rPr lang="en-US" sz="1050" dirty="0">
                <a:solidFill>
                  <a:schemeClr val="accent6">
                    <a:lumMod val="50000"/>
                  </a:schemeClr>
                </a:solidFill>
              </a:rPr>
              <a:t>53% converted</a:t>
            </a:r>
          </a:p>
        </p:txBody>
      </p:sp>
      <p:sp>
        <p:nvSpPr>
          <p:cNvPr id="10" name="Rectangle 9">
            <a:extLst>
              <a:ext uri="{FF2B5EF4-FFF2-40B4-BE49-F238E27FC236}">
                <a16:creationId xmlns:a16="http://schemas.microsoft.com/office/drawing/2014/main" id="{9DBD64C0-00B2-AD44-8DDD-2D5ABDE0C59E}"/>
              </a:ext>
            </a:extLst>
          </p:cNvPr>
          <p:cNvSpPr/>
          <p:nvPr/>
        </p:nvSpPr>
        <p:spPr>
          <a:xfrm>
            <a:off x="3946580" y="2334669"/>
            <a:ext cx="1267169" cy="253916"/>
          </a:xfrm>
          <a:prstGeom prst="rect">
            <a:avLst/>
          </a:prstGeom>
        </p:spPr>
        <p:txBody>
          <a:bodyPr wrap="square">
            <a:spAutoFit/>
          </a:bodyPr>
          <a:lstStyle/>
          <a:p>
            <a:r>
              <a:rPr lang="en-US" sz="1050" dirty="0"/>
              <a:t>18% converted</a:t>
            </a:r>
          </a:p>
        </p:txBody>
      </p:sp>
      <p:pic>
        <p:nvPicPr>
          <p:cNvPr id="11" name="Graphic 10" descr="Smiling face outline">
            <a:extLst>
              <a:ext uri="{FF2B5EF4-FFF2-40B4-BE49-F238E27FC236}">
                <a16:creationId xmlns:a16="http://schemas.microsoft.com/office/drawing/2014/main" id="{F1800A60-EA69-6143-AC93-28744F1C82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09010" y="806654"/>
            <a:ext cx="410142" cy="410142"/>
          </a:xfrm>
          <a:prstGeom prst="rect">
            <a:avLst/>
          </a:prstGeom>
        </p:spPr>
      </p:pic>
      <p:pic>
        <p:nvPicPr>
          <p:cNvPr id="12" name="Graphic 11" descr="Smiling face outline">
            <a:extLst>
              <a:ext uri="{FF2B5EF4-FFF2-40B4-BE49-F238E27FC236}">
                <a16:creationId xmlns:a16="http://schemas.microsoft.com/office/drawing/2014/main" id="{C7C11CB1-9A77-CD49-A174-70B081A8D3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09010" y="1716773"/>
            <a:ext cx="410142" cy="410142"/>
          </a:xfrm>
          <a:prstGeom prst="rect">
            <a:avLst/>
          </a:prstGeom>
        </p:spPr>
      </p:pic>
      <p:pic>
        <p:nvPicPr>
          <p:cNvPr id="13" name="Graphic 12" descr="Sad face outline">
            <a:extLst>
              <a:ext uri="{FF2B5EF4-FFF2-40B4-BE49-F238E27FC236}">
                <a16:creationId xmlns:a16="http://schemas.microsoft.com/office/drawing/2014/main" id="{37D6F55F-A8E6-8E45-A19A-9BC9605769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0830" y="2193084"/>
            <a:ext cx="395501" cy="395501"/>
          </a:xfrm>
          <a:prstGeom prst="rect">
            <a:avLst/>
          </a:prstGeom>
        </p:spPr>
      </p:pic>
      <p:pic>
        <p:nvPicPr>
          <p:cNvPr id="14" name="Picture 13" descr="Chart&#10;&#10;Description automatically generated">
            <a:extLst>
              <a:ext uri="{FF2B5EF4-FFF2-40B4-BE49-F238E27FC236}">
                <a16:creationId xmlns:a16="http://schemas.microsoft.com/office/drawing/2014/main" id="{C214B1C6-A63C-F24F-8F2B-15FA72030257}"/>
              </a:ext>
            </a:extLst>
          </p:cNvPr>
          <p:cNvPicPr>
            <a:picLocks noChangeAspect="1"/>
          </p:cNvPicPr>
          <p:nvPr/>
        </p:nvPicPr>
        <p:blipFill rotWithShape="1">
          <a:blip r:embed="rId7">
            <a:extLst>
              <a:ext uri="{28A0092B-C50C-407E-A947-70E740481C1C}">
                <a14:useLocalDpi xmlns:a14="http://schemas.microsoft.com/office/drawing/2010/main" val="0"/>
              </a:ext>
            </a:extLst>
          </a:blip>
          <a:srcRect l="82469" b="67855"/>
          <a:stretch/>
        </p:blipFill>
        <p:spPr>
          <a:xfrm>
            <a:off x="8402337" y="2943286"/>
            <a:ext cx="2017812" cy="971428"/>
          </a:xfrm>
          <a:prstGeom prst="rect">
            <a:avLst/>
          </a:prstGeom>
        </p:spPr>
      </p:pic>
    </p:spTree>
    <p:extLst>
      <p:ext uri="{BB962C8B-B14F-4D97-AF65-F5344CB8AC3E}">
        <p14:creationId xmlns:p14="http://schemas.microsoft.com/office/powerpoint/2010/main" val="1913358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540F56-5C1F-634B-9180-D680D5C4ED29}"/>
              </a:ext>
            </a:extLst>
          </p:cNvPr>
          <p:cNvSpPr>
            <a:spLocks noGrp="1"/>
          </p:cNvSpPr>
          <p:nvPr>
            <p:ph type="body" sz="quarter" idx="10"/>
          </p:nvPr>
        </p:nvSpPr>
        <p:spPr/>
        <p:txBody>
          <a:bodyPr/>
          <a:lstStyle/>
          <a:p>
            <a:r>
              <a:rPr lang="en-US" dirty="0">
                <a:solidFill>
                  <a:schemeClr val="tx1">
                    <a:lumMod val="75000"/>
                    <a:lumOff val="25000"/>
                  </a:schemeClr>
                </a:solidFill>
              </a:rPr>
              <a:t>Features</a:t>
            </a:r>
            <a:r>
              <a:rPr lang="en-US" dirty="0"/>
              <a:t> </a:t>
            </a:r>
          </a:p>
        </p:txBody>
      </p:sp>
      <p:pic>
        <p:nvPicPr>
          <p:cNvPr id="3" name="Picture 2" descr="A picture containing drawing&#10;&#10;Description automatically generated">
            <a:extLst>
              <a:ext uri="{FF2B5EF4-FFF2-40B4-BE49-F238E27FC236}">
                <a16:creationId xmlns:a16="http://schemas.microsoft.com/office/drawing/2014/main" id="{FFC3F77A-D64A-C447-8CE8-88CF1DD7B0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526" y="288540"/>
            <a:ext cx="765102" cy="765102"/>
          </a:xfrm>
          <a:prstGeom prst="rect">
            <a:avLst/>
          </a:prstGeom>
        </p:spPr>
      </p:pic>
      <p:sp>
        <p:nvSpPr>
          <p:cNvPr id="4" name="Rectangle 3">
            <a:extLst>
              <a:ext uri="{FF2B5EF4-FFF2-40B4-BE49-F238E27FC236}">
                <a16:creationId xmlns:a16="http://schemas.microsoft.com/office/drawing/2014/main" id="{5F4FBDA6-42A6-BA49-B16E-5FFD7F3B571E}"/>
              </a:ext>
            </a:extLst>
          </p:cNvPr>
          <p:cNvSpPr/>
          <p:nvPr/>
        </p:nvSpPr>
        <p:spPr>
          <a:xfrm>
            <a:off x="6243020" y="5519519"/>
            <a:ext cx="6096000" cy="1200329"/>
          </a:xfrm>
          <a:prstGeom prst="rect">
            <a:avLst/>
          </a:prstGeom>
        </p:spPr>
        <p:txBody>
          <a:bodyPr>
            <a:spAutoFit/>
          </a:bodyPr>
          <a:lstStyle/>
          <a:p>
            <a:pPr marL="171450" indent="-171450">
              <a:buFont typeface="Courier New" panose="02070309020205020404" pitchFamily="49" charset="0"/>
              <a:buChar char="o"/>
            </a:pPr>
            <a:r>
              <a:rPr lang="en-US" dirty="0">
                <a:solidFill>
                  <a:srgbClr val="00B0F0"/>
                </a:solidFill>
                <a:latin typeface="Arial" panose="020B0604020202020204" pitchFamily="34" charset="0"/>
              </a:rPr>
              <a:t>Dataset 1</a:t>
            </a:r>
            <a:r>
              <a:rPr lang="en-US" dirty="0">
                <a:solidFill>
                  <a:srgbClr val="000000"/>
                </a:solidFill>
                <a:latin typeface="Arial" panose="020B0604020202020204" pitchFamily="34" charset="0"/>
              </a:rPr>
              <a:t>: Base</a:t>
            </a:r>
          </a:p>
          <a:p>
            <a:pPr marL="171450" indent="-171450">
              <a:buFont typeface="Courier New" panose="02070309020205020404" pitchFamily="49" charset="0"/>
              <a:buChar char="o"/>
            </a:pPr>
            <a:r>
              <a:rPr lang="en-US" dirty="0">
                <a:solidFill>
                  <a:schemeClr val="accent6"/>
                </a:solidFill>
                <a:latin typeface="Arial" panose="020B0604020202020204" pitchFamily="34" charset="0"/>
              </a:rPr>
              <a:t>Dataset 2</a:t>
            </a:r>
            <a:r>
              <a:rPr lang="en-US" dirty="0">
                <a:solidFill>
                  <a:srgbClr val="000000"/>
                </a:solidFill>
                <a:latin typeface="Arial" panose="020B0604020202020204" pitchFamily="34" charset="0"/>
              </a:rPr>
              <a:t>: Base + special-features</a:t>
            </a:r>
          </a:p>
          <a:p>
            <a:pPr marL="171450" indent="-171450">
              <a:buFont typeface="Courier New" panose="02070309020205020404" pitchFamily="49" charset="0"/>
              <a:buChar char="o"/>
            </a:pPr>
            <a:r>
              <a:rPr lang="en-US" dirty="0">
                <a:solidFill>
                  <a:srgbClr val="FFC000"/>
                </a:solidFill>
                <a:latin typeface="Arial" panose="020B0604020202020204" pitchFamily="34" charset="0"/>
              </a:rPr>
              <a:t>Dataset 3</a:t>
            </a:r>
            <a:r>
              <a:rPr lang="en-US" dirty="0">
                <a:solidFill>
                  <a:srgbClr val="000000"/>
                </a:solidFill>
                <a:latin typeface="Arial" panose="020B0604020202020204" pitchFamily="34" charset="0"/>
              </a:rPr>
              <a:t>: Base + cross-features</a:t>
            </a:r>
          </a:p>
          <a:p>
            <a:pPr marL="171450" indent="-171450">
              <a:buFont typeface="Courier New" panose="02070309020205020404" pitchFamily="49" charset="0"/>
              <a:buChar char="o"/>
            </a:pPr>
            <a:r>
              <a:rPr lang="en-US" dirty="0">
                <a:solidFill>
                  <a:srgbClr val="FF0000"/>
                </a:solidFill>
                <a:latin typeface="Arial" panose="020B0604020202020204" pitchFamily="34" charset="0"/>
              </a:rPr>
              <a:t>Dataset 4</a:t>
            </a:r>
            <a:r>
              <a:rPr lang="en-US" dirty="0">
                <a:latin typeface="Arial" panose="020B0604020202020204" pitchFamily="34" charset="0"/>
              </a:rPr>
              <a:t>: Base + </a:t>
            </a:r>
            <a:r>
              <a:rPr lang="en-US" dirty="0">
                <a:solidFill>
                  <a:srgbClr val="000000"/>
                </a:solidFill>
                <a:latin typeface="Arial" panose="020B0604020202020204" pitchFamily="34" charset="0"/>
              </a:rPr>
              <a:t>special-features + cross-features</a:t>
            </a:r>
          </a:p>
        </p:txBody>
      </p:sp>
      <p:sp>
        <p:nvSpPr>
          <p:cNvPr id="5" name="TextBox 4">
            <a:extLst>
              <a:ext uri="{FF2B5EF4-FFF2-40B4-BE49-F238E27FC236}">
                <a16:creationId xmlns:a16="http://schemas.microsoft.com/office/drawing/2014/main" id="{76524E86-ECEF-DB45-B272-9C15DA3C6A3B}"/>
              </a:ext>
            </a:extLst>
          </p:cNvPr>
          <p:cNvSpPr txBox="1"/>
          <p:nvPr/>
        </p:nvSpPr>
        <p:spPr>
          <a:xfrm>
            <a:off x="323529" y="2130610"/>
            <a:ext cx="10502314" cy="800219"/>
          </a:xfrm>
          <a:prstGeom prst="rect">
            <a:avLst/>
          </a:prstGeom>
          <a:noFill/>
        </p:spPr>
        <p:txBody>
          <a:bodyPr wrap="square" rtlCol="0">
            <a:spAutoFit/>
          </a:bodyPr>
          <a:lstStyle/>
          <a:p>
            <a:r>
              <a:rPr lang="en-US" b="1" dirty="0">
                <a:solidFill>
                  <a:schemeClr val="accent1">
                    <a:lumMod val="75000"/>
                  </a:schemeClr>
                </a:solidFill>
              </a:rPr>
              <a:t>Base Features</a:t>
            </a:r>
            <a:r>
              <a:rPr lang="en-US" sz="1700" b="1" dirty="0">
                <a:solidFill>
                  <a:schemeClr val="accent1">
                    <a:lumMod val="75000"/>
                  </a:schemeClr>
                </a:solidFill>
              </a:rPr>
              <a:t>:</a:t>
            </a:r>
            <a:r>
              <a:rPr lang="en-US" sz="1700" dirty="0"/>
              <a:t>  </a:t>
            </a:r>
            <a:r>
              <a:rPr lang="en-AU" sz="1400" dirty="0" err="1"/>
              <a:t>Business_Type</a:t>
            </a:r>
            <a:r>
              <a:rPr lang="en-AU" sz="1400" dirty="0"/>
              <a:t>, Industry, </a:t>
            </a:r>
            <a:r>
              <a:rPr lang="en-AU" sz="1400" dirty="0" err="1"/>
              <a:t>Industry_Sub_Type</a:t>
            </a:r>
            <a:r>
              <a:rPr lang="en-AU" sz="1400" dirty="0"/>
              <a:t>, </a:t>
            </a:r>
            <a:r>
              <a:rPr lang="en-AU" sz="1400" dirty="0" err="1"/>
              <a:t>Is_External</a:t>
            </a:r>
            <a:r>
              <a:rPr lang="en-AU" sz="1400" dirty="0"/>
              <a:t>, </a:t>
            </a:r>
            <a:r>
              <a:rPr lang="en-AU" sz="1400" dirty="0" err="1"/>
              <a:t>ParentId</a:t>
            </a:r>
            <a:r>
              <a:rPr lang="en-AU" sz="1400" dirty="0"/>
              <a:t>, </a:t>
            </a:r>
            <a:r>
              <a:rPr lang="en-AU" sz="1400" dirty="0" err="1"/>
              <a:t>RecordType.Name</a:t>
            </a:r>
            <a:r>
              <a:rPr lang="en-US" altLang="zh-CN" sz="1400" dirty="0"/>
              <a:t>,</a:t>
            </a:r>
            <a:r>
              <a:rPr lang="zh-CN" altLang="en-US" sz="1400" dirty="0"/>
              <a:t> </a:t>
            </a:r>
            <a:endParaRPr lang="en-AU" altLang="zh-CN" sz="1400" dirty="0"/>
          </a:p>
          <a:p>
            <a:r>
              <a:rPr lang="en-AU" sz="1400" dirty="0"/>
              <a:t>		</a:t>
            </a:r>
            <a:r>
              <a:rPr lang="en-AU" sz="1400" dirty="0" err="1"/>
              <a:t>RICE_Supported</a:t>
            </a:r>
            <a:r>
              <a:rPr lang="en-AU" sz="1400" dirty="0"/>
              <a:t>, </a:t>
            </a:r>
            <a:r>
              <a:rPr lang="en-AU" sz="1400" dirty="0" err="1"/>
              <a:t>Parent_Opportunity</a:t>
            </a:r>
            <a:r>
              <a:rPr lang="en-AU" sz="1400" dirty="0"/>
              <a:t>, </a:t>
            </a:r>
            <a:r>
              <a:rPr lang="en-AU" sz="1400" dirty="0" err="1"/>
              <a:t>CreatedMonth</a:t>
            </a:r>
            <a:r>
              <a:rPr lang="en-AU" sz="1400" dirty="0"/>
              <a:t>, </a:t>
            </a:r>
            <a:r>
              <a:rPr lang="en-AU" sz="1400" dirty="0" err="1"/>
              <a:t>CreatedYear</a:t>
            </a:r>
            <a:r>
              <a:rPr lang="en-AU" sz="1400" dirty="0"/>
              <a:t>, </a:t>
            </a:r>
            <a:r>
              <a:rPr lang="en-AU" sz="1400" dirty="0" err="1"/>
              <a:t>Lead_Faculty</a:t>
            </a:r>
            <a:r>
              <a:rPr lang="en-AU" sz="1400" dirty="0"/>
              <a:t>, </a:t>
            </a:r>
            <a:r>
              <a:rPr lang="en-AU" sz="1400" dirty="0" err="1"/>
              <a:t>Lead_School</a:t>
            </a:r>
            <a:r>
              <a:rPr lang="en-AU" sz="1400" dirty="0"/>
              <a:t>, </a:t>
            </a:r>
          </a:p>
          <a:p>
            <a:r>
              <a:rPr lang="en-AU" sz="1400" dirty="0"/>
              <a:t> 		</a:t>
            </a:r>
            <a:r>
              <a:rPr lang="en-AU" sz="1400" b="1" dirty="0" err="1"/>
              <a:t>tasks_events</a:t>
            </a:r>
            <a:r>
              <a:rPr lang="en-AU" sz="1400" b="1" dirty="0"/>
              <a:t> (binary variable)</a:t>
            </a:r>
          </a:p>
        </p:txBody>
      </p:sp>
      <p:sp>
        <p:nvSpPr>
          <p:cNvPr id="6" name="Rectangle 5">
            <a:extLst>
              <a:ext uri="{FF2B5EF4-FFF2-40B4-BE49-F238E27FC236}">
                <a16:creationId xmlns:a16="http://schemas.microsoft.com/office/drawing/2014/main" id="{769FDB09-3F31-9144-89FA-67E2BC150269}"/>
              </a:ext>
            </a:extLst>
          </p:cNvPr>
          <p:cNvSpPr/>
          <p:nvPr/>
        </p:nvSpPr>
        <p:spPr>
          <a:xfrm>
            <a:off x="3795819" y="1227851"/>
            <a:ext cx="4600362" cy="369332"/>
          </a:xfrm>
          <a:prstGeom prst="rect">
            <a:avLst/>
          </a:prstGeom>
        </p:spPr>
        <p:txBody>
          <a:bodyPr wrap="none">
            <a:spAutoFit/>
          </a:bodyPr>
          <a:lstStyle/>
          <a:p>
            <a:r>
              <a:rPr lang="en-US" b="1" dirty="0">
                <a:solidFill>
                  <a:schemeClr val="bg2">
                    <a:lumMod val="50000"/>
                  </a:schemeClr>
                </a:solidFill>
              </a:rPr>
              <a:t>Account, Opportunity, </a:t>
            </a:r>
            <a:r>
              <a:rPr lang="en-US" b="1" dirty="0">
                <a:solidFill>
                  <a:srgbClr val="FF0000"/>
                </a:solidFill>
              </a:rPr>
              <a:t>Tasks and Events</a:t>
            </a:r>
          </a:p>
        </p:txBody>
      </p:sp>
      <p:sp>
        <p:nvSpPr>
          <p:cNvPr id="7" name="TextBox 6">
            <a:extLst>
              <a:ext uri="{FF2B5EF4-FFF2-40B4-BE49-F238E27FC236}">
                <a16:creationId xmlns:a16="http://schemas.microsoft.com/office/drawing/2014/main" id="{F8E70EF3-27B1-AB4F-A473-42D0894D3F83}"/>
              </a:ext>
            </a:extLst>
          </p:cNvPr>
          <p:cNvSpPr txBox="1"/>
          <p:nvPr/>
        </p:nvSpPr>
        <p:spPr>
          <a:xfrm>
            <a:off x="323529" y="3123196"/>
            <a:ext cx="8029762" cy="2369880"/>
          </a:xfrm>
          <a:prstGeom prst="rect">
            <a:avLst/>
          </a:prstGeom>
          <a:noFill/>
        </p:spPr>
        <p:txBody>
          <a:bodyPr wrap="none" rtlCol="0">
            <a:spAutoFit/>
          </a:bodyPr>
          <a:lstStyle/>
          <a:p>
            <a:r>
              <a:rPr lang="en-AU" b="1" dirty="0">
                <a:solidFill>
                  <a:schemeClr val="accent1">
                    <a:lumMod val="75000"/>
                  </a:schemeClr>
                </a:solidFill>
              </a:rPr>
              <a:t>Cross Features:</a:t>
            </a:r>
            <a:r>
              <a:rPr lang="en-AU" dirty="0"/>
              <a:t> </a:t>
            </a:r>
          </a:p>
          <a:p>
            <a:pPr marL="742950" lvl="1" indent="-285750">
              <a:buFont typeface="Arial" panose="020B0604020202020204" pitchFamily="34" charset="0"/>
              <a:buChar char="•"/>
            </a:pPr>
            <a:r>
              <a:rPr lang="en-AU" sz="1400" dirty="0"/>
              <a:t>opportunity type * industry type (</a:t>
            </a:r>
            <a:r>
              <a:rPr lang="en-AU" sz="1400" dirty="0" err="1"/>
              <a:t>oppo_Industry</a:t>
            </a:r>
            <a:r>
              <a:rPr lang="en-AU" sz="1400" dirty="0"/>
              <a:t>), </a:t>
            </a:r>
          </a:p>
          <a:p>
            <a:pPr marL="742950" lvl="1" indent="-285750">
              <a:buFont typeface="Arial" panose="020B0604020202020204" pitchFamily="34" charset="0"/>
              <a:buChar char="•"/>
            </a:pPr>
            <a:r>
              <a:rPr lang="en-AU" sz="1400" dirty="0"/>
              <a:t>faculty * opportunity type (</a:t>
            </a:r>
            <a:r>
              <a:rPr lang="en-AU" sz="1400" dirty="0" err="1"/>
              <a:t>fac_oppo</a:t>
            </a:r>
            <a:r>
              <a:rPr lang="en-AU" sz="1400" dirty="0"/>
              <a:t>), </a:t>
            </a:r>
          </a:p>
          <a:p>
            <a:pPr marL="742950" lvl="1" indent="-285750">
              <a:buFont typeface="Arial" panose="020B0604020202020204" pitchFamily="34" charset="0"/>
              <a:buChar char="•"/>
            </a:pPr>
            <a:r>
              <a:rPr lang="en-AU" sz="1400" dirty="0"/>
              <a:t>opportunity type * business type (</a:t>
            </a:r>
            <a:r>
              <a:rPr lang="en-AU" sz="1400" dirty="0" err="1"/>
              <a:t>oppo_busi</a:t>
            </a:r>
            <a:r>
              <a:rPr lang="en-AU" sz="1400" dirty="0"/>
              <a:t>)</a:t>
            </a:r>
          </a:p>
          <a:p>
            <a:endParaRPr lang="en-AU" dirty="0"/>
          </a:p>
          <a:p>
            <a:r>
              <a:rPr lang="en-AU" b="1" dirty="0">
                <a:solidFill>
                  <a:schemeClr val="accent1">
                    <a:lumMod val="75000"/>
                  </a:schemeClr>
                </a:solidFill>
              </a:rPr>
              <a:t>Special Features:</a:t>
            </a:r>
            <a:endParaRPr lang="en-AU" dirty="0"/>
          </a:p>
          <a:p>
            <a:pPr marL="742950" lvl="1" indent="-285750">
              <a:buFont typeface="Arial" panose="020B0604020202020204" pitchFamily="34" charset="0"/>
              <a:buChar char="•"/>
            </a:pPr>
            <a:r>
              <a:rPr lang="en-AU" sz="1700" b="1" dirty="0">
                <a:solidFill>
                  <a:schemeClr val="accent6">
                    <a:lumMod val="50000"/>
                  </a:schemeClr>
                </a:solidFill>
              </a:rPr>
              <a:t>RN</a:t>
            </a:r>
            <a:r>
              <a:rPr lang="en-AU" dirty="0"/>
              <a:t>: </a:t>
            </a:r>
            <a:r>
              <a:rPr lang="en-AU" sz="1400" dirty="0"/>
              <a:t>The total number of opportunities created with the same account. (i.e. Row Number)</a:t>
            </a:r>
            <a:endParaRPr lang="en-AU" dirty="0"/>
          </a:p>
          <a:p>
            <a:pPr marL="742950" lvl="1" indent="-285750">
              <a:buFont typeface="Arial" panose="020B0604020202020204" pitchFamily="34" charset="0"/>
              <a:buChar char="•"/>
            </a:pPr>
            <a:r>
              <a:rPr lang="en-AU" sz="1700" b="1" dirty="0" err="1">
                <a:solidFill>
                  <a:schemeClr val="accent6">
                    <a:lumMod val="50000"/>
                  </a:schemeClr>
                </a:solidFill>
              </a:rPr>
              <a:t>f_won_before</a:t>
            </a:r>
            <a:r>
              <a:rPr lang="en-AU" sz="1400" dirty="0"/>
              <a:t>: Flag if a previous opportunity has been won with this account before.</a:t>
            </a:r>
          </a:p>
          <a:p>
            <a:pPr marL="742950" lvl="1" indent="-285750">
              <a:buFont typeface="Arial" panose="020B0604020202020204" pitchFamily="34" charset="0"/>
              <a:buChar char="•"/>
            </a:pPr>
            <a:r>
              <a:rPr lang="en-AU" sz="1700" b="1" dirty="0">
                <a:solidFill>
                  <a:schemeClr val="accent6">
                    <a:lumMod val="50000"/>
                  </a:schemeClr>
                </a:solidFill>
              </a:rPr>
              <a:t>Days</a:t>
            </a:r>
            <a:r>
              <a:rPr lang="en-AU" sz="1700" dirty="0"/>
              <a:t>: </a:t>
            </a:r>
            <a:r>
              <a:rPr lang="en-AU" sz="1400" dirty="0"/>
              <a:t>How many days were the opportunity opened.</a:t>
            </a:r>
          </a:p>
        </p:txBody>
      </p:sp>
    </p:spTree>
    <p:extLst>
      <p:ext uri="{BB962C8B-B14F-4D97-AF65-F5344CB8AC3E}">
        <p14:creationId xmlns:p14="http://schemas.microsoft.com/office/powerpoint/2010/main" val="171825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0458"/>
  <p:tag name="KSO_WM_SLIDE_ID" val="diagram20200458_1"/>
  <p:tag name="KSO_WM_TEMPLATE_SUBCATEGORY" val="0"/>
  <p:tag name="KSO_WM_SLIDE_TYPE" val="text"/>
  <p:tag name="KSO_WM_SLIDE_SUBTYPE" val="picTxt"/>
  <p:tag name="KSO_WM_SLIDE_ITEM_CNT" val="0"/>
  <p:tag name="KSO_WM_SLIDE_INDEX" val="1"/>
  <p:tag name="KSO_WM_UNIT_SHOW_EDIT_AREA_INDICATION" val="1"/>
  <p:tag name="KSO_WM_SLIDE_SIZE" val="739*295"/>
  <p:tag name="KSO_WM_SLIDE_POSITION" val="110*121"/>
  <p:tag name="KSO_WM_TAG_VERSION" val="1.0"/>
  <p:tag name="KSO_WM_SLIDE_LAYOUT" val="a_d_f"/>
  <p:tag name="KSO_WM_SLIDE_LAYOUT_CNT" val="1_2_1"/>
  <p:tag name="KSO_WM_SLIDE_LAYOUT_INFO" val="{&quot;direction&quot;:0,&quot;horizontalAlign&quot;:-1,&quot;verticalAlign&quot;:-1,&quot;type&quot;:1,&quot;diagramDirection&quot;:0,&quot;canSetOverLayout&quot;:0,&quot;isOverLayout&quot;:0,&quot;backgroundInfo&quot;:[{&quot;type&quot;:&quot;general&quot;,&quot;left&quot;:0.0,&quot;top&quot;:0.0,&quot;right&quot;:0.0,&quot;bottom&quot;:0.0}]}"/>
  <p:tag name="KSO_WM_SLIDE_BACKGROUND" val="[&quot;general&quot;]"/>
  <p:tag name="KSO_WM_SLIDE_RATIO" val="1.777778"/>
</p:tagLst>
</file>

<file path=ppt/theme/theme1.xml><?xml version="1.0" encoding="utf-8"?>
<a:theme xmlns:a="http://schemas.openxmlformats.org/drawingml/2006/main" name="Contents Slide Master">
  <a:themeElements>
    <a:clrScheme name="2019-Business plan">
      <a:dk1>
        <a:sysClr val="windowText" lastClr="000000"/>
      </a:dk1>
      <a:lt1>
        <a:sysClr val="window" lastClr="FFFFFF"/>
      </a:lt1>
      <a:dk2>
        <a:srgbClr val="44546A"/>
      </a:dk2>
      <a:lt2>
        <a:srgbClr val="E7E6E6"/>
      </a:lt2>
      <a:accent1>
        <a:srgbClr val="5EBEE4"/>
      </a:accent1>
      <a:accent2>
        <a:srgbClr val="4CD6B0"/>
      </a:accent2>
      <a:accent3>
        <a:srgbClr val="98DC56"/>
      </a:accent3>
      <a:accent4>
        <a:srgbClr val="5EBEE4"/>
      </a:accent4>
      <a:accent5>
        <a:srgbClr val="4CD6B0"/>
      </a:accent5>
      <a:accent6>
        <a:srgbClr val="98DC56"/>
      </a:accent6>
      <a:hlink>
        <a:srgbClr val="BFBFBF"/>
      </a:hlink>
      <a:folHlink>
        <a:srgbClr val="BFBFB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1521</TotalTime>
  <Words>2508</Words>
  <Application>Microsoft Office PowerPoint</Application>
  <PresentationFormat>Widescreen</PresentationFormat>
  <Paragraphs>325</Paragraphs>
  <Slides>21</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Gurmukhi MN</vt:lpstr>
      <vt:lpstr>Arial</vt:lpstr>
      <vt:lpstr>Calibri</vt:lpstr>
      <vt:lpstr>Courier New</vt:lpstr>
      <vt:lpstr>Times New Roman</vt:lpstr>
      <vt:lpstr>Contents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Xin Li</dc:creator>
  <cp:lastModifiedBy>Bing Yuan</cp:lastModifiedBy>
  <cp:revision>155</cp:revision>
  <dcterms:created xsi:type="dcterms:W3CDTF">2020-10-19T03:32:08Z</dcterms:created>
  <dcterms:modified xsi:type="dcterms:W3CDTF">2020-10-21T12:17:14Z</dcterms:modified>
</cp:coreProperties>
</file>